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725" r:id="rId2"/>
  </p:sldMasterIdLst>
  <p:notesMasterIdLst>
    <p:notesMasterId r:id="rId52"/>
  </p:notesMasterIdLst>
  <p:handoutMasterIdLst>
    <p:handoutMasterId r:id="rId53"/>
  </p:handoutMasterIdLst>
  <p:sldIdLst>
    <p:sldId id="450" r:id="rId3"/>
    <p:sldId id="380" r:id="rId4"/>
    <p:sldId id="484" r:id="rId5"/>
    <p:sldId id="485" r:id="rId6"/>
    <p:sldId id="1868" r:id="rId7"/>
    <p:sldId id="1869" r:id="rId8"/>
    <p:sldId id="1902" r:id="rId9"/>
    <p:sldId id="553" r:id="rId10"/>
    <p:sldId id="381" r:id="rId11"/>
    <p:sldId id="590" r:id="rId12"/>
    <p:sldId id="1922" r:id="rId13"/>
    <p:sldId id="1914" r:id="rId14"/>
    <p:sldId id="1920" r:id="rId15"/>
    <p:sldId id="1921" r:id="rId16"/>
    <p:sldId id="1915" r:id="rId17"/>
    <p:sldId id="1916" r:id="rId18"/>
    <p:sldId id="1917" r:id="rId19"/>
    <p:sldId id="1918" r:id="rId20"/>
    <p:sldId id="1919" r:id="rId21"/>
    <p:sldId id="1913" r:id="rId22"/>
    <p:sldId id="552" r:id="rId23"/>
    <p:sldId id="555" r:id="rId24"/>
    <p:sldId id="425" r:id="rId25"/>
    <p:sldId id="556" r:id="rId26"/>
    <p:sldId id="421" r:id="rId27"/>
    <p:sldId id="451" r:id="rId28"/>
    <p:sldId id="1928" r:id="rId29"/>
    <p:sldId id="269" r:id="rId30"/>
    <p:sldId id="270" r:id="rId31"/>
    <p:sldId id="272" r:id="rId32"/>
    <p:sldId id="1927" r:id="rId33"/>
    <p:sldId id="278" r:id="rId34"/>
    <p:sldId id="279" r:id="rId35"/>
    <p:sldId id="280" r:id="rId36"/>
    <p:sldId id="568" r:id="rId37"/>
    <p:sldId id="510" r:id="rId38"/>
    <p:sldId id="659" r:id="rId39"/>
    <p:sldId id="667" r:id="rId40"/>
    <p:sldId id="621" r:id="rId41"/>
    <p:sldId id="584" r:id="rId42"/>
    <p:sldId id="619" r:id="rId43"/>
    <p:sldId id="670" r:id="rId44"/>
    <p:sldId id="571" r:id="rId45"/>
    <p:sldId id="687" r:id="rId46"/>
    <p:sldId id="686" r:id="rId47"/>
    <p:sldId id="1929" r:id="rId48"/>
    <p:sldId id="685" r:id="rId49"/>
    <p:sldId id="645" r:id="rId50"/>
    <p:sldId id="612" r:id="rId51"/>
  </p:sldIdLst>
  <p:sldSz cx="12192000" cy="6858000"/>
  <p:notesSz cx="10018713" cy="6889750"/>
  <p:embeddedFontLst>
    <p:embeddedFont>
      <p:font typeface="KoPub돋움체 Bold" panose="020B0600000101010101" charset="-127"/>
      <p:bold r:id="rId54"/>
    </p:embeddedFont>
    <p:embeddedFont>
      <p:font typeface="KoPub돋움체 Medium" panose="020B0600000101010101" charset="-127"/>
      <p:regular r:id="rId55"/>
    </p:embeddedFont>
    <p:embeddedFont>
      <p:font typeface="나눔스퀘어 Bold" panose="020B0600000101010101" charset="-127"/>
      <p:bold r:id="rId56"/>
    </p:embeddedFont>
    <p:embeddedFont>
      <p:font typeface="함초롬바탕" panose="02030604000101010101" pitchFamily="18" charset="-127"/>
      <p:regular r:id="rId57"/>
    </p:embeddedFont>
    <p:embeddedFont>
      <p:font typeface="Calibri" panose="020F0502020204030204" pitchFamily="34" charset="0"/>
      <p:regular r:id="rId58"/>
      <p:bold r:id="rId59"/>
      <p:italic r:id="rId60"/>
      <p:boldItalic r:id="rId61"/>
    </p:embeddedFont>
    <p:embeddedFont>
      <p:font typeface="Helvetica" panose="020B0604020202020204" pitchFamily="34" charset="0"/>
      <p:regular r:id="rId62"/>
      <p:bold r:id="rId63"/>
      <p:italic r:id="rId64"/>
      <p:boldItalic r:id="rId65"/>
    </p:embeddedFont>
    <p:embeddedFont>
      <p:font typeface="Montserrat Medium" panose="00000600000000000000" pitchFamily="2" charset="0"/>
      <p:regular r:id="rId66"/>
      <p:bold r:id="rId67"/>
      <p:italic r:id="rId68"/>
      <p:boldItalic r:id="rId69"/>
    </p:embeddedFont>
    <p:embeddedFont>
      <p:font typeface="Yu Gothic UI" panose="020B0500000000000000" pitchFamily="34" charset="-128"/>
      <p:regular r:id="rId70"/>
      <p:bold r:id="rId71"/>
    </p:embeddedFont>
    <p:embeddedFont>
      <p:font typeface="Yu Gothic UI Semilight" panose="020B0400000000000000" pitchFamily="34" charset="-128"/>
      <p:regular r:id="rId72"/>
    </p:embeddedFont>
    <p:embeddedFont>
      <p:font typeface="나눔고딕" panose="020D0604000000000000" pitchFamily="50" charset="-127"/>
      <p:regular r:id="rId73"/>
      <p:bold r:id="rId74"/>
    </p:embeddedFont>
    <p:embeddedFont>
      <p:font typeface="맑은 고딕" panose="020B0503020000020004" pitchFamily="50" charset="-127"/>
      <p:regular r:id="rId75"/>
      <p:bold r:id="rId76"/>
    </p:embeddedFont>
    <p:embeddedFont>
      <p:font typeface="맑은 고딕" panose="020B0503020000020004" pitchFamily="50" charset="-127"/>
      <p:regular r:id="rId75"/>
      <p:bold r:id="rId7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orient="horz" pos="218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이화연" initials="이" lastIdx="1" clrIdx="3">
    <p:extLst>
      <p:ext uri="{19B8F6BF-5375-455C-9EA6-DF929625EA0E}">
        <p15:presenceInfo xmlns:p15="http://schemas.microsoft.com/office/powerpoint/2012/main" userId="6bd88163781627f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2A2422"/>
    <a:srgbClr val="2B04BC"/>
    <a:srgbClr val="99CCFF"/>
    <a:srgbClr val="D2E6FE"/>
    <a:srgbClr val="9AABEA"/>
    <a:srgbClr val="AEADAB"/>
    <a:srgbClr val="6CEA9C"/>
    <a:srgbClr val="00DA63"/>
    <a:srgbClr val="94F0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01" autoAdjust="0"/>
    <p:restoredTop sz="96117" autoAdjust="0"/>
  </p:normalViewPr>
  <p:slideViewPr>
    <p:cSldViewPr snapToGrid="0" showGuides="1">
      <p:cViewPr varScale="1">
        <p:scale>
          <a:sx n="63" d="100"/>
          <a:sy n="63" d="100"/>
        </p:scale>
        <p:origin x="728" y="52"/>
      </p:cViewPr>
      <p:guideLst>
        <p:guide pos="3840"/>
        <p:guide orient="horz" pos="2183"/>
      </p:guideLst>
    </p:cSldViewPr>
  </p:slideViewPr>
  <p:outlineViewPr>
    <p:cViewPr>
      <p:scale>
        <a:sx n="33" d="100"/>
        <a:sy n="33" d="100"/>
      </p:scale>
      <p:origin x="0" y="-13254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-13470"/>
    </p:cViewPr>
  </p:sorterViewPr>
  <p:notesViewPr>
    <p:cSldViewPr snapToGrid="0" showGuides="1">
      <p:cViewPr varScale="1">
        <p:scale>
          <a:sx n="87" d="100"/>
          <a:sy n="87" d="100"/>
        </p:scale>
        <p:origin x="2988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font" Target="fonts/font10.fntdata"/><Relationship Id="rId68" Type="http://schemas.openxmlformats.org/officeDocument/2006/relationships/font" Target="fonts/font15.fntdata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handoutMaster" Target="handoutMasters/handoutMaster1.xml"/><Relationship Id="rId58" Type="http://schemas.openxmlformats.org/officeDocument/2006/relationships/font" Target="fonts/font5.fntdata"/><Relationship Id="rId74" Type="http://schemas.openxmlformats.org/officeDocument/2006/relationships/font" Target="fonts/font21.fntdata"/><Relationship Id="rId79" Type="http://schemas.openxmlformats.org/officeDocument/2006/relationships/viewProps" Target="viewProps.xml"/><Relationship Id="rId5" Type="http://schemas.openxmlformats.org/officeDocument/2006/relationships/slide" Target="slides/slide3.xml"/><Relationship Id="rId61" Type="http://schemas.openxmlformats.org/officeDocument/2006/relationships/font" Target="fonts/font8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font" Target="fonts/font3.fntdata"/><Relationship Id="rId64" Type="http://schemas.openxmlformats.org/officeDocument/2006/relationships/font" Target="fonts/font11.fntdata"/><Relationship Id="rId69" Type="http://schemas.openxmlformats.org/officeDocument/2006/relationships/font" Target="fonts/font16.fntdata"/><Relationship Id="rId77" Type="http://schemas.openxmlformats.org/officeDocument/2006/relationships/commentAuthors" Target="commentAuthor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font" Target="fonts/font19.fntdata"/><Relationship Id="rId80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font" Target="fonts/font6.fntdata"/><Relationship Id="rId67" Type="http://schemas.openxmlformats.org/officeDocument/2006/relationships/font" Target="fonts/font14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font" Target="fonts/font1.fntdata"/><Relationship Id="rId62" Type="http://schemas.openxmlformats.org/officeDocument/2006/relationships/font" Target="fonts/font9.fntdata"/><Relationship Id="rId70" Type="http://schemas.openxmlformats.org/officeDocument/2006/relationships/font" Target="fonts/font17.fntdata"/><Relationship Id="rId75" Type="http://schemas.openxmlformats.org/officeDocument/2006/relationships/font" Target="fonts/font2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font" Target="fonts/font4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notesMaster" Target="notesMasters/notesMaster1.xml"/><Relationship Id="rId60" Type="http://schemas.openxmlformats.org/officeDocument/2006/relationships/font" Target="fonts/font7.fntdata"/><Relationship Id="rId65" Type="http://schemas.openxmlformats.org/officeDocument/2006/relationships/font" Target="fonts/font12.fntdata"/><Relationship Id="rId73" Type="http://schemas.openxmlformats.org/officeDocument/2006/relationships/font" Target="fonts/font20.fntdata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font" Target="fonts/font2.fntdata"/><Relationship Id="rId76" Type="http://schemas.openxmlformats.org/officeDocument/2006/relationships/font" Target="fonts/font23.fntdata"/><Relationship Id="rId7" Type="http://schemas.openxmlformats.org/officeDocument/2006/relationships/slide" Target="slides/slide5.xml"/><Relationship Id="rId71" Type="http://schemas.openxmlformats.org/officeDocument/2006/relationships/font" Target="fonts/font18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font" Target="fonts/font13.fntdata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7-27T13:34:00.346" idx="1">
    <p:pos x="7152" y="971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6266B54-165E-49E6-901E-9D3DB16369DA}" type="doc">
      <dgm:prSet loTypeId="urn:microsoft.com/office/officeart/2005/8/layout/cycle3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E4C3FB05-1E90-4362-9154-7F5180C3EBB3}">
      <dgm:prSet phldrT="[텍스트]" custT="1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ln>
          <a:solidFill>
            <a:schemeClr val="bg1">
              <a:lumMod val="50000"/>
            </a:schemeClr>
          </a:solidFill>
        </a:ln>
      </dgm:spPr>
      <dgm:t>
        <a:bodyPr/>
        <a:lstStyle/>
        <a:p>
          <a:pPr algn="l" latinLnBrk="1"/>
          <a:r>
            <a:rPr lang="ko-KR" altLang="en-US" sz="900" dirty="0"/>
            <a:t>       </a:t>
          </a:r>
          <a:r>
            <a:rPr lang="ko-KR" altLang="en-US" sz="1200" b="1" dirty="0">
              <a:solidFill>
                <a:srgbClr val="0070C0"/>
              </a:solidFill>
              <a:latin typeface="+mn-ea"/>
              <a:ea typeface="+mn-ea"/>
            </a:rPr>
            <a:t>기업 </a:t>
          </a:r>
          <a:r>
            <a:rPr lang="en-US" altLang="ko-KR" sz="1200" b="1" dirty="0">
              <a:solidFill>
                <a:srgbClr val="0070C0"/>
              </a:solidFill>
              <a:latin typeface="+mn-ea"/>
              <a:ea typeface="+mn-ea"/>
            </a:rPr>
            <a:t>Make up </a:t>
          </a:r>
          <a:br>
            <a:rPr lang="en-US" altLang="ko-KR" sz="900" dirty="0"/>
          </a:br>
          <a:r>
            <a:rPr lang="en-US" altLang="ko-KR" sz="900" dirty="0"/>
            <a:t>      - </a:t>
          </a:r>
          <a:r>
            <a:rPr lang="ko-KR" altLang="en-US" sz="900" dirty="0"/>
            <a:t>사업자등록 업종</a:t>
          </a:r>
          <a:r>
            <a:rPr lang="en-US" altLang="en-US" sz="900" dirty="0"/>
            <a:t>·</a:t>
          </a:r>
          <a:r>
            <a:rPr lang="ko-KR" altLang="en-US" sz="900" dirty="0"/>
            <a:t>업태 튜닝</a:t>
          </a:r>
          <a:br>
            <a:rPr lang="en-US" altLang="ko-KR" sz="900" dirty="0"/>
          </a:br>
          <a:r>
            <a:rPr lang="en-US" altLang="ko-KR" sz="900" dirty="0"/>
            <a:t>      - </a:t>
          </a:r>
          <a:r>
            <a:rPr lang="ko-KR" altLang="en-US" sz="900" dirty="0"/>
            <a:t>정관</a:t>
          </a:r>
          <a:br>
            <a:rPr lang="en-US" altLang="ko-KR" sz="900" dirty="0"/>
          </a:br>
          <a:r>
            <a:rPr lang="en-US" altLang="ko-KR" sz="900" dirty="0"/>
            <a:t>      - </a:t>
          </a:r>
          <a:r>
            <a:rPr lang="ko-KR" altLang="en-US" sz="900" dirty="0"/>
            <a:t>등기변경 </a:t>
          </a:r>
        </a:p>
      </dgm:t>
    </dgm:pt>
    <dgm:pt modelId="{E69C6879-C01C-4C50-BE18-833BA657330E}" type="parTrans" cxnId="{F9481906-F1C0-445F-BF6A-FB167DFEDD42}">
      <dgm:prSet/>
      <dgm:spPr/>
      <dgm:t>
        <a:bodyPr/>
        <a:lstStyle/>
        <a:p>
          <a:pPr latinLnBrk="1"/>
          <a:endParaRPr lang="ko-KR" altLang="en-US" sz="900"/>
        </a:p>
      </dgm:t>
    </dgm:pt>
    <dgm:pt modelId="{A20A31AF-0EE9-4B7D-AD22-17728066B20E}" type="sibTrans" cxnId="{F9481906-F1C0-445F-BF6A-FB167DFEDD42}">
      <dgm:prSet/>
      <dgm:spPr>
        <a:solidFill>
          <a:schemeClr val="tx2">
            <a:lumMod val="75000"/>
          </a:schemeClr>
        </a:solidFill>
      </dgm:spPr>
      <dgm:t>
        <a:bodyPr/>
        <a:lstStyle/>
        <a:p>
          <a:pPr latinLnBrk="1"/>
          <a:endParaRPr lang="ko-KR" altLang="en-US" sz="900" dirty="0"/>
        </a:p>
      </dgm:t>
    </dgm:pt>
    <dgm:pt modelId="{D3F57677-7C14-4821-AC7E-314759C59D2E}">
      <dgm:prSet phldrT="[텍스트]" custT="1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ln>
          <a:solidFill>
            <a:schemeClr val="bg1">
              <a:lumMod val="50000"/>
            </a:schemeClr>
          </a:solidFill>
        </a:ln>
      </dgm:spPr>
      <dgm:t>
        <a:bodyPr/>
        <a:lstStyle/>
        <a:p>
          <a:pPr algn="l" latinLnBrk="1"/>
          <a:br>
            <a:rPr lang="en-US" altLang="ko-KR" sz="900" dirty="0"/>
          </a:br>
          <a:r>
            <a:rPr lang="en-US" altLang="ko-KR" sz="900" dirty="0"/>
            <a:t>  </a:t>
          </a:r>
          <a:r>
            <a:rPr lang="ko-KR" altLang="en-US" sz="900" dirty="0"/>
            <a:t> </a:t>
          </a:r>
          <a:r>
            <a:rPr lang="ko-KR" altLang="en-US" sz="1200" b="1" dirty="0"/>
            <a:t>고정비 절감 </a:t>
          </a:r>
          <a:br>
            <a:rPr lang="en-US" altLang="ko-KR" sz="900" dirty="0"/>
          </a:br>
          <a:r>
            <a:rPr lang="en-US" altLang="ko-KR" sz="900" dirty="0"/>
            <a:t>      - </a:t>
          </a:r>
          <a:r>
            <a:rPr lang="ko-KR" altLang="en-US" sz="900" dirty="0"/>
            <a:t>인건비정부지원사업 </a:t>
          </a:r>
          <a:br>
            <a:rPr lang="en-US" altLang="ko-KR" sz="900" dirty="0"/>
          </a:br>
          <a:r>
            <a:rPr lang="en-US" altLang="ko-KR" sz="900" dirty="0"/>
            <a:t>      - </a:t>
          </a:r>
          <a:r>
            <a:rPr lang="ko-KR" altLang="en-US" sz="900" dirty="0"/>
            <a:t>병역특례</a:t>
          </a:r>
          <a:br>
            <a:rPr lang="en-US" altLang="ko-KR" sz="900" dirty="0"/>
          </a:br>
          <a:r>
            <a:rPr lang="en-US" altLang="ko-KR" sz="900" dirty="0"/>
            <a:t>      - </a:t>
          </a:r>
          <a:r>
            <a:rPr lang="ko-KR" altLang="en-US" sz="900" dirty="0"/>
            <a:t>세액공제</a:t>
          </a:r>
          <a:br>
            <a:rPr lang="en-US" altLang="ko-KR" sz="900" dirty="0"/>
          </a:br>
          <a:endParaRPr lang="ko-KR" altLang="en-US" sz="900" dirty="0"/>
        </a:p>
      </dgm:t>
    </dgm:pt>
    <dgm:pt modelId="{151EE720-2791-40CA-A731-0A14AAB076F4}" type="parTrans" cxnId="{07F6012F-D8F2-47A7-B2DD-50149615E07D}">
      <dgm:prSet/>
      <dgm:spPr/>
      <dgm:t>
        <a:bodyPr/>
        <a:lstStyle/>
        <a:p>
          <a:pPr latinLnBrk="1"/>
          <a:endParaRPr lang="ko-KR" altLang="en-US" sz="900"/>
        </a:p>
      </dgm:t>
    </dgm:pt>
    <dgm:pt modelId="{908ECD24-3D36-4261-9351-D7D40DFD1149}" type="sibTrans" cxnId="{07F6012F-D8F2-47A7-B2DD-50149615E07D}">
      <dgm:prSet/>
      <dgm:spPr/>
      <dgm:t>
        <a:bodyPr/>
        <a:lstStyle/>
        <a:p>
          <a:pPr latinLnBrk="1"/>
          <a:endParaRPr lang="ko-KR" altLang="en-US" sz="900"/>
        </a:p>
      </dgm:t>
    </dgm:pt>
    <dgm:pt modelId="{11BE4008-D971-4D94-BA5A-9039C5A84257}">
      <dgm:prSet phldrT="[텍스트]" custT="1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ln>
          <a:solidFill>
            <a:schemeClr val="bg1">
              <a:lumMod val="50000"/>
            </a:schemeClr>
          </a:solidFill>
        </a:ln>
      </dgm:spPr>
      <dgm:t>
        <a:bodyPr/>
        <a:lstStyle/>
        <a:p>
          <a:pPr algn="l" latinLnBrk="1"/>
          <a:r>
            <a:rPr lang="ko-KR" altLang="en-US" sz="1200" b="1" dirty="0"/>
            <a:t>기술력 확보 </a:t>
          </a:r>
          <a:br>
            <a:rPr lang="en-US" altLang="ko-KR" sz="900" dirty="0"/>
          </a:br>
          <a:r>
            <a:rPr lang="en-US" altLang="ko-KR" sz="900" dirty="0"/>
            <a:t>      - </a:t>
          </a:r>
          <a:r>
            <a:rPr lang="ko-KR" altLang="en-US" sz="900" dirty="0"/>
            <a:t>연구소</a:t>
          </a:r>
          <a:br>
            <a:rPr lang="en-US" altLang="ko-KR" sz="900" dirty="0"/>
          </a:br>
          <a:r>
            <a:rPr lang="en-US" altLang="ko-KR" sz="900" dirty="0"/>
            <a:t>      - </a:t>
          </a:r>
          <a:r>
            <a:rPr lang="ko-KR" altLang="en-US" sz="900" dirty="0"/>
            <a:t>벤처</a:t>
          </a:r>
          <a:r>
            <a:rPr lang="en-US" altLang="ko-KR" sz="900" dirty="0"/>
            <a:t> , </a:t>
          </a:r>
          <a:r>
            <a:rPr lang="ko-KR" altLang="en-US" sz="900" dirty="0" err="1"/>
            <a:t>메인비즈</a:t>
          </a:r>
          <a:r>
            <a:rPr lang="en-US" altLang="ko-KR" sz="900" dirty="0"/>
            <a:t>, </a:t>
          </a:r>
          <a:r>
            <a:rPr lang="ko-KR" altLang="en-US" sz="900" dirty="0" err="1"/>
            <a:t>이노비즈</a:t>
          </a:r>
          <a:br>
            <a:rPr lang="en-US" altLang="ko-KR" sz="900" dirty="0"/>
          </a:br>
          <a:r>
            <a:rPr lang="en-US" altLang="ko-KR" sz="900" dirty="0"/>
            <a:t>      - </a:t>
          </a:r>
          <a:r>
            <a:rPr lang="ko-KR" altLang="en-US" sz="900" dirty="0"/>
            <a:t>특허</a:t>
          </a:r>
        </a:p>
      </dgm:t>
    </dgm:pt>
    <dgm:pt modelId="{C5591E4E-C56B-4780-A52E-7BEA6EB710F6}" type="parTrans" cxnId="{0CF20131-78B0-4A3F-B023-33EE37D4283F}">
      <dgm:prSet/>
      <dgm:spPr/>
      <dgm:t>
        <a:bodyPr/>
        <a:lstStyle/>
        <a:p>
          <a:pPr latinLnBrk="1"/>
          <a:endParaRPr lang="ko-KR" altLang="en-US" sz="900"/>
        </a:p>
      </dgm:t>
    </dgm:pt>
    <dgm:pt modelId="{D1B94255-08AE-479A-8604-CC6796FABEFA}" type="sibTrans" cxnId="{0CF20131-78B0-4A3F-B023-33EE37D4283F}">
      <dgm:prSet/>
      <dgm:spPr/>
      <dgm:t>
        <a:bodyPr/>
        <a:lstStyle/>
        <a:p>
          <a:pPr latinLnBrk="1"/>
          <a:endParaRPr lang="ko-KR" altLang="en-US" sz="900"/>
        </a:p>
      </dgm:t>
    </dgm:pt>
    <dgm:pt modelId="{7BED9C90-74F9-46AC-9E27-0F7B4022DCC0}">
      <dgm:prSet phldrT="[텍스트]" custT="1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ln>
          <a:solidFill>
            <a:schemeClr val="bg1">
              <a:lumMod val="50000"/>
            </a:schemeClr>
          </a:solidFill>
        </a:ln>
      </dgm:spPr>
      <dgm:t>
        <a:bodyPr/>
        <a:lstStyle/>
        <a:p>
          <a:pPr algn="l" latinLnBrk="1"/>
          <a:r>
            <a:rPr lang="ko-KR" altLang="en-US" sz="1200" b="1" dirty="0">
              <a:solidFill>
                <a:srgbClr val="0070C0"/>
              </a:solidFill>
            </a:rPr>
            <a:t>기업신용관리 및 현금흐름</a:t>
          </a:r>
          <a:br>
            <a:rPr lang="en-US" altLang="ko-KR" sz="900" dirty="0">
              <a:solidFill>
                <a:srgbClr val="0070C0"/>
              </a:solidFill>
            </a:rPr>
          </a:br>
          <a:r>
            <a:rPr lang="en-US" altLang="ko-KR" sz="900" dirty="0"/>
            <a:t>      - </a:t>
          </a:r>
          <a:r>
            <a:rPr lang="ko-KR" altLang="en-US" sz="900" dirty="0"/>
            <a:t>결산재무제표 수정 항목 체크</a:t>
          </a:r>
          <a:br>
            <a:rPr lang="en-US" altLang="ko-KR" sz="900" dirty="0"/>
          </a:br>
          <a:r>
            <a:rPr lang="en-US" altLang="ko-KR" sz="900" dirty="0"/>
            <a:t>        /</a:t>
          </a:r>
          <a:r>
            <a:rPr lang="ko-KR" altLang="en-US" sz="900" dirty="0" err="1"/>
            <a:t>결산반영</a:t>
          </a:r>
          <a:br>
            <a:rPr lang="en-US" altLang="ko-KR" sz="900" dirty="0"/>
          </a:br>
          <a:r>
            <a:rPr lang="en-US" altLang="ko-KR" sz="900" dirty="0"/>
            <a:t>      - </a:t>
          </a:r>
          <a:r>
            <a:rPr lang="ko-KR" altLang="en-US" sz="900" dirty="0"/>
            <a:t>신용등급관리</a:t>
          </a:r>
        </a:p>
      </dgm:t>
    </dgm:pt>
    <dgm:pt modelId="{FCD15157-2288-4B1B-A451-9A1A555AE831}" type="parTrans" cxnId="{01EDD060-E997-48B9-A3FF-CB318A51F84E}">
      <dgm:prSet/>
      <dgm:spPr/>
      <dgm:t>
        <a:bodyPr/>
        <a:lstStyle/>
        <a:p>
          <a:pPr latinLnBrk="1"/>
          <a:endParaRPr lang="ko-KR" altLang="en-US" sz="900"/>
        </a:p>
      </dgm:t>
    </dgm:pt>
    <dgm:pt modelId="{860B6EBD-F8CD-41B1-A97F-62EA85CB56EC}" type="sibTrans" cxnId="{01EDD060-E997-48B9-A3FF-CB318A51F84E}">
      <dgm:prSet/>
      <dgm:spPr/>
      <dgm:t>
        <a:bodyPr/>
        <a:lstStyle/>
        <a:p>
          <a:pPr latinLnBrk="1"/>
          <a:endParaRPr lang="ko-KR" altLang="en-US" sz="900"/>
        </a:p>
      </dgm:t>
    </dgm:pt>
    <dgm:pt modelId="{9851DE00-379B-481C-AEE4-ACE4889ADEAC}">
      <dgm:prSet phldrT="[텍스트]" custT="1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ln>
          <a:solidFill>
            <a:schemeClr val="bg1">
              <a:lumMod val="50000"/>
            </a:schemeClr>
          </a:solidFill>
        </a:ln>
      </dgm:spPr>
      <dgm:t>
        <a:bodyPr/>
        <a:lstStyle/>
        <a:p>
          <a:pPr algn="l" latinLnBrk="1"/>
          <a:r>
            <a:rPr lang="ko-KR" altLang="en-US" sz="1200" dirty="0">
              <a:latin typeface="+mn-ea"/>
              <a:ea typeface="+mn-ea"/>
            </a:rPr>
            <a:t>  </a:t>
          </a:r>
          <a:r>
            <a:rPr lang="en-US" altLang="ko-KR" sz="1200" b="1" dirty="0">
              <a:latin typeface="+mn-ea"/>
              <a:ea typeface="+mn-ea"/>
            </a:rPr>
            <a:t>EXIT </a:t>
          </a:r>
          <a:r>
            <a:rPr lang="ko-KR" altLang="en-US" sz="1200" b="1" dirty="0">
              <a:latin typeface="+mn-ea"/>
              <a:ea typeface="+mn-ea"/>
            </a:rPr>
            <a:t>전략</a:t>
          </a:r>
          <a:br>
            <a:rPr lang="en-US" altLang="ko-KR" sz="900" dirty="0"/>
          </a:br>
          <a:r>
            <a:rPr lang="en-US" altLang="ko-KR" sz="900" dirty="0"/>
            <a:t>      - </a:t>
          </a:r>
          <a:r>
            <a:rPr lang="ko-KR" altLang="en-US" sz="900" dirty="0"/>
            <a:t>투자유치</a:t>
          </a:r>
          <a:r>
            <a:rPr lang="en-US" altLang="ko-KR" sz="900" dirty="0"/>
            <a:t>, M&amp;A</a:t>
          </a:r>
          <a:br>
            <a:rPr lang="en-US" altLang="ko-KR" sz="900" dirty="0"/>
          </a:br>
          <a:r>
            <a:rPr lang="en-US" altLang="ko-KR" sz="900" dirty="0"/>
            <a:t>      - </a:t>
          </a:r>
          <a:r>
            <a:rPr lang="ko-KR" altLang="en-US" sz="900" dirty="0"/>
            <a:t>상장</a:t>
          </a:r>
          <a:endParaRPr lang="en-US" altLang="ko-KR" sz="900" dirty="0"/>
        </a:p>
        <a:p>
          <a:pPr algn="l" latinLnBrk="1"/>
          <a:r>
            <a:rPr lang="en-US" altLang="ko-KR" sz="900" dirty="0"/>
            <a:t>   </a:t>
          </a:r>
        </a:p>
      </dgm:t>
    </dgm:pt>
    <dgm:pt modelId="{37B07DBF-4145-4C51-AAFB-FD4D26786589}" type="parTrans" cxnId="{D336F056-87CC-4FC1-ABA0-B218095B5C77}">
      <dgm:prSet/>
      <dgm:spPr/>
      <dgm:t>
        <a:bodyPr/>
        <a:lstStyle/>
        <a:p>
          <a:pPr latinLnBrk="1"/>
          <a:endParaRPr lang="ko-KR" altLang="en-US" sz="900"/>
        </a:p>
      </dgm:t>
    </dgm:pt>
    <dgm:pt modelId="{5A0BA696-B1D5-4405-A646-28D0C84D72B6}" type="sibTrans" cxnId="{D336F056-87CC-4FC1-ABA0-B218095B5C77}">
      <dgm:prSet/>
      <dgm:spPr/>
      <dgm:t>
        <a:bodyPr/>
        <a:lstStyle/>
        <a:p>
          <a:pPr latinLnBrk="1"/>
          <a:endParaRPr lang="ko-KR" altLang="en-US" sz="900"/>
        </a:p>
      </dgm:t>
    </dgm:pt>
    <dgm:pt modelId="{83F94928-26DA-4AF3-808F-AADDFB41D9AC}">
      <dgm:prSet phldrT="[텍스트]" custT="1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ln>
          <a:solidFill>
            <a:schemeClr val="bg1">
              <a:lumMod val="50000"/>
            </a:schemeClr>
          </a:solidFill>
        </a:ln>
      </dgm:spPr>
      <dgm:t>
        <a:bodyPr/>
        <a:lstStyle/>
        <a:p>
          <a:pPr algn="l" latinLnBrk="1"/>
          <a:r>
            <a:rPr lang="ko-KR" altLang="en-US" sz="1200" b="1" dirty="0"/>
            <a:t>  자금 확보</a:t>
          </a:r>
          <a:br>
            <a:rPr lang="en-US" altLang="ko-KR" sz="900" dirty="0"/>
          </a:br>
          <a:r>
            <a:rPr lang="en-US" altLang="ko-KR" sz="900" dirty="0"/>
            <a:t>      - </a:t>
          </a:r>
          <a:r>
            <a:rPr lang="ko-KR" altLang="en-US" sz="900" dirty="0" err="1"/>
            <a:t>기술보증</a:t>
          </a:r>
          <a:r>
            <a:rPr lang="en-US" altLang="ko-KR" sz="900" dirty="0"/>
            <a:t>, </a:t>
          </a:r>
          <a:r>
            <a:rPr lang="ko-KR" altLang="en-US" sz="900" dirty="0"/>
            <a:t>신용보증</a:t>
          </a:r>
          <a:r>
            <a:rPr lang="en-US" altLang="ko-KR" sz="900" dirty="0"/>
            <a:t>, </a:t>
          </a:r>
          <a:r>
            <a:rPr lang="ko-KR" altLang="en-US" sz="900" dirty="0" err="1"/>
            <a:t>중진공</a:t>
          </a:r>
          <a:endParaRPr lang="en-US" altLang="ko-KR" sz="900" dirty="0"/>
        </a:p>
        <a:p>
          <a:pPr algn="l" latinLnBrk="1"/>
          <a:r>
            <a:rPr lang="ko-KR" altLang="en-US" sz="900" dirty="0"/>
            <a:t>        </a:t>
          </a:r>
          <a:r>
            <a:rPr lang="en-US" altLang="ko-KR" sz="900" dirty="0"/>
            <a:t>-</a:t>
          </a:r>
          <a:r>
            <a:rPr lang="ko-KR" altLang="en-US" sz="900" dirty="0"/>
            <a:t>해외진출지사설립자금</a:t>
          </a:r>
          <a:endParaRPr lang="en-US" altLang="ko-KR" sz="900" dirty="0"/>
        </a:p>
        <a:p>
          <a:pPr algn="l" latinLnBrk="1"/>
          <a:r>
            <a:rPr lang="en-US" altLang="ko-KR" sz="900" dirty="0"/>
            <a:t>        - VC </a:t>
          </a:r>
          <a:r>
            <a:rPr lang="ko-KR" altLang="en-US" sz="900" dirty="0"/>
            <a:t>투자유치</a:t>
          </a:r>
          <a:endParaRPr lang="en-US" altLang="ko-KR" sz="900" dirty="0"/>
        </a:p>
      </dgm:t>
    </dgm:pt>
    <dgm:pt modelId="{0BC117B8-A030-4A5B-A2F8-C27FF1E0C630}" type="parTrans" cxnId="{2713B06C-3A59-4B7A-9F30-FDFA48BE674B}">
      <dgm:prSet/>
      <dgm:spPr/>
      <dgm:t>
        <a:bodyPr/>
        <a:lstStyle/>
        <a:p>
          <a:pPr latinLnBrk="1"/>
          <a:endParaRPr lang="ko-KR" altLang="en-US" sz="900"/>
        </a:p>
      </dgm:t>
    </dgm:pt>
    <dgm:pt modelId="{B835861E-5158-4E69-8B4C-57A2ECA88309}" type="sibTrans" cxnId="{2713B06C-3A59-4B7A-9F30-FDFA48BE674B}">
      <dgm:prSet/>
      <dgm:spPr/>
      <dgm:t>
        <a:bodyPr/>
        <a:lstStyle/>
        <a:p>
          <a:pPr latinLnBrk="1"/>
          <a:endParaRPr lang="ko-KR" altLang="en-US" sz="900"/>
        </a:p>
      </dgm:t>
    </dgm:pt>
    <dgm:pt modelId="{3A6AB5BA-F348-4075-A031-49AE5541B5A9}">
      <dgm:prSet phldrT="[텍스트]" custT="1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ln>
          <a:solidFill>
            <a:schemeClr val="bg1">
              <a:lumMod val="50000"/>
            </a:schemeClr>
          </a:solidFill>
        </a:ln>
      </dgm:spPr>
      <dgm:t>
        <a:bodyPr/>
        <a:lstStyle/>
        <a:p>
          <a:pPr algn="l" latinLnBrk="1"/>
          <a:r>
            <a:rPr lang="ko-KR" altLang="en-US" sz="1200" b="1" dirty="0"/>
            <a:t>사옥마련</a:t>
          </a:r>
          <a:br>
            <a:rPr lang="en-US" altLang="ko-KR" sz="900" dirty="0"/>
          </a:br>
          <a:r>
            <a:rPr lang="en-US" altLang="ko-KR" sz="900" dirty="0"/>
            <a:t>      -  </a:t>
          </a:r>
          <a:r>
            <a:rPr lang="ko-KR" altLang="en-US" sz="900" dirty="0"/>
            <a:t>경매</a:t>
          </a:r>
          <a:endParaRPr lang="en-US" altLang="ko-KR" sz="900" dirty="0"/>
        </a:p>
        <a:p>
          <a:pPr algn="l" latinLnBrk="1"/>
          <a:r>
            <a:rPr lang="en-US" altLang="ko-KR" sz="900" dirty="0"/>
            <a:t>      -  </a:t>
          </a:r>
          <a:r>
            <a:rPr lang="ko-KR" altLang="en-US" sz="900" dirty="0"/>
            <a:t>정부시설자금</a:t>
          </a:r>
          <a:endParaRPr lang="en-US" altLang="ko-KR" sz="900" dirty="0"/>
        </a:p>
      </dgm:t>
    </dgm:pt>
    <dgm:pt modelId="{AF29FBB1-13EE-464C-80ED-27D64ECA4D5B}" type="parTrans" cxnId="{46B8633C-0B8B-4BCD-8520-63D3FE240844}">
      <dgm:prSet/>
      <dgm:spPr/>
      <dgm:t>
        <a:bodyPr/>
        <a:lstStyle/>
        <a:p>
          <a:pPr latinLnBrk="1"/>
          <a:endParaRPr lang="ko-KR" altLang="en-US" sz="900"/>
        </a:p>
      </dgm:t>
    </dgm:pt>
    <dgm:pt modelId="{8FF86834-C458-45B3-AFE1-476ECFB1649D}" type="sibTrans" cxnId="{46B8633C-0B8B-4BCD-8520-63D3FE240844}">
      <dgm:prSet/>
      <dgm:spPr/>
      <dgm:t>
        <a:bodyPr/>
        <a:lstStyle/>
        <a:p>
          <a:pPr latinLnBrk="1"/>
          <a:endParaRPr lang="ko-KR" altLang="en-US" sz="900"/>
        </a:p>
      </dgm:t>
    </dgm:pt>
    <dgm:pt modelId="{9D1ACFC4-57AC-4DC0-B77D-048084DBE4D7}">
      <dgm:prSet phldrT="[텍스트]" custT="1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ln>
          <a:solidFill>
            <a:schemeClr val="bg1">
              <a:lumMod val="50000"/>
            </a:schemeClr>
          </a:solidFill>
        </a:ln>
      </dgm:spPr>
      <dgm:t>
        <a:bodyPr/>
        <a:lstStyle/>
        <a:p>
          <a:pPr algn="l" latinLnBrk="1"/>
          <a:r>
            <a:rPr lang="ko-KR" altLang="en-US" sz="900" dirty="0"/>
            <a:t>  </a:t>
          </a:r>
          <a:r>
            <a:rPr lang="ko-KR" altLang="en-US" sz="1200" b="1" dirty="0">
              <a:solidFill>
                <a:srgbClr val="0070C0"/>
              </a:solidFill>
            </a:rPr>
            <a:t>기업이익 구조  개선 </a:t>
          </a:r>
          <a:br>
            <a:rPr lang="en-US" altLang="ko-KR" sz="1200" b="1" dirty="0"/>
          </a:br>
          <a:r>
            <a:rPr lang="en-US" altLang="ko-KR" sz="900" dirty="0"/>
            <a:t>      - </a:t>
          </a:r>
          <a:r>
            <a:rPr lang="ko-KR" altLang="en-US" sz="900" dirty="0" err="1"/>
            <a:t>기업가계부</a:t>
          </a:r>
          <a:r>
            <a:rPr lang="ko-KR" altLang="en-US" sz="900" dirty="0"/>
            <a:t>                   </a:t>
          </a:r>
          <a:r>
            <a:rPr lang="en-US" altLang="ko-KR" sz="900" dirty="0"/>
            <a:t>- </a:t>
          </a:r>
          <a:r>
            <a:rPr lang="ko-KR" altLang="en-US" sz="900" dirty="0"/>
            <a:t>세액감면</a:t>
          </a:r>
          <a:br>
            <a:rPr lang="en-US" altLang="ko-KR" sz="900" dirty="0"/>
          </a:br>
          <a:r>
            <a:rPr lang="en-US" altLang="ko-KR" sz="900" dirty="0"/>
            <a:t>      - </a:t>
          </a:r>
          <a:r>
            <a:rPr lang="ko-KR" altLang="en-US" sz="900" dirty="0"/>
            <a:t>분기별 </a:t>
          </a:r>
          <a:r>
            <a:rPr lang="ko-KR" altLang="en-US" sz="900" dirty="0" err="1"/>
            <a:t>결산재무</a:t>
          </a:r>
          <a:r>
            <a:rPr lang="ko-KR" altLang="en-US" sz="900" dirty="0"/>
            <a:t>           </a:t>
          </a:r>
          <a:r>
            <a:rPr lang="en-US" altLang="ko-KR" sz="900" dirty="0"/>
            <a:t>(</a:t>
          </a:r>
          <a:r>
            <a:rPr lang="ko-KR" altLang="en-US" sz="900" dirty="0"/>
            <a:t>청년</a:t>
          </a:r>
          <a:r>
            <a:rPr lang="en-US" altLang="ko-KR" sz="900" dirty="0"/>
            <a:t>,</a:t>
          </a:r>
          <a:r>
            <a:rPr lang="ko-KR" altLang="en-US" sz="900" dirty="0"/>
            <a:t>창업</a:t>
          </a:r>
          <a:br>
            <a:rPr lang="en-US" altLang="ko-KR" sz="900" dirty="0"/>
          </a:br>
          <a:r>
            <a:rPr lang="en-US" altLang="ko-KR" sz="900" dirty="0"/>
            <a:t>      - </a:t>
          </a:r>
          <a:r>
            <a:rPr lang="ko-KR" altLang="en-US" sz="900" dirty="0" err="1"/>
            <a:t>재무진단</a:t>
          </a:r>
          <a:r>
            <a:rPr lang="ko-KR" altLang="en-US" sz="900" dirty="0"/>
            <a:t> 솔루션         </a:t>
          </a:r>
          <a:r>
            <a:rPr lang="en-US" altLang="ko-KR" sz="900" dirty="0"/>
            <a:t>- </a:t>
          </a:r>
          <a:r>
            <a:rPr lang="ko-KR" altLang="en-US" sz="900" dirty="0"/>
            <a:t>세액공제</a:t>
          </a:r>
        </a:p>
      </dgm:t>
    </dgm:pt>
    <dgm:pt modelId="{D292913D-A533-4CEE-A258-9B234F267B22}" type="sibTrans" cxnId="{D2142775-BFEA-4557-B3C4-0A6519CB2C4F}">
      <dgm:prSet/>
      <dgm:spPr/>
      <dgm:t>
        <a:bodyPr/>
        <a:lstStyle/>
        <a:p>
          <a:pPr latinLnBrk="1"/>
          <a:endParaRPr lang="ko-KR" altLang="en-US" sz="900"/>
        </a:p>
      </dgm:t>
    </dgm:pt>
    <dgm:pt modelId="{241552DC-B539-4EFE-93DF-C2EF10139EC9}" type="parTrans" cxnId="{D2142775-BFEA-4557-B3C4-0A6519CB2C4F}">
      <dgm:prSet/>
      <dgm:spPr/>
      <dgm:t>
        <a:bodyPr/>
        <a:lstStyle/>
        <a:p>
          <a:pPr latinLnBrk="1"/>
          <a:endParaRPr lang="ko-KR" altLang="en-US" sz="900"/>
        </a:p>
      </dgm:t>
    </dgm:pt>
    <dgm:pt modelId="{7F588771-8B28-48C7-9C68-28EFB2EC9137}" type="pres">
      <dgm:prSet presAssocID="{E6266B54-165E-49E6-901E-9D3DB16369DA}" presName="Name0" presStyleCnt="0">
        <dgm:presLayoutVars>
          <dgm:dir val="rev"/>
          <dgm:resizeHandles val="exact"/>
        </dgm:presLayoutVars>
      </dgm:prSet>
      <dgm:spPr/>
    </dgm:pt>
    <dgm:pt modelId="{09DD32C4-C810-4644-B0BB-AFD848CC4437}" type="pres">
      <dgm:prSet presAssocID="{E6266B54-165E-49E6-901E-9D3DB16369DA}" presName="cycle" presStyleCnt="0"/>
      <dgm:spPr/>
    </dgm:pt>
    <dgm:pt modelId="{3EF4749F-6E20-4AE1-B5C5-7C32E088A700}" type="pres">
      <dgm:prSet presAssocID="{E4C3FB05-1E90-4362-9154-7F5180C3EBB3}" presName="nodeFirstNode" presStyleLbl="node1" presStyleIdx="0" presStyleCnt="8" custScaleX="148082" custScaleY="115273" custRadScaleRad="98675" custRadScaleInc="16153">
        <dgm:presLayoutVars>
          <dgm:bulletEnabled val="1"/>
        </dgm:presLayoutVars>
      </dgm:prSet>
      <dgm:spPr>
        <a:prstGeom prst="roundRect">
          <a:avLst/>
        </a:prstGeom>
      </dgm:spPr>
    </dgm:pt>
    <dgm:pt modelId="{067BD410-5DB8-44A6-9546-B5D823F942BB}" type="pres">
      <dgm:prSet presAssocID="{A20A31AF-0EE9-4B7D-AD22-17728066B20E}" presName="sibTransFirstNode" presStyleLbl="bgShp" presStyleIdx="0" presStyleCnt="1" custLinFactNeighborX="433" custLinFactNeighborY="-97"/>
      <dgm:spPr/>
    </dgm:pt>
    <dgm:pt modelId="{8DCEE67D-1A57-4E43-942E-448BAA8D2615}" type="pres">
      <dgm:prSet presAssocID="{9D1ACFC4-57AC-4DC0-B77D-048084DBE4D7}" presName="nodeFollowingNodes" presStyleLbl="node1" presStyleIdx="1" presStyleCnt="8" custScaleX="168221" custScaleY="139349" custRadScaleRad="89430" custRadScaleInc="-367838">
        <dgm:presLayoutVars>
          <dgm:bulletEnabled val="1"/>
        </dgm:presLayoutVars>
      </dgm:prSet>
      <dgm:spPr>
        <a:prstGeom prst="roundRect">
          <a:avLst/>
        </a:prstGeom>
      </dgm:spPr>
    </dgm:pt>
    <dgm:pt modelId="{E4959F7D-A358-4035-8833-199330FEF2F1}" type="pres">
      <dgm:prSet presAssocID="{D3F57677-7C14-4821-AC7E-314759C59D2E}" presName="nodeFollowingNodes" presStyleLbl="node1" presStyleIdx="2" presStyleCnt="8" custScaleX="134485" custScaleY="115273" custRadScaleRad="98198" custRadScaleInc="-79343">
        <dgm:presLayoutVars>
          <dgm:bulletEnabled val="1"/>
        </dgm:presLayoutVars>
      </dgm:prSet>
      <dgm:spPr>
        <a:prstGeom prst="roundRect">
          <a:avLst/>
        </a:prstGeom>
      </dgm:spPr>
    </dgm:pt>
    <dgm:pt modelId="{F298022D-2D1C-455F-942F-9F27A247EDDA}" type="pres">
      <dgm:prSet presAssocID="{11BE4008-D971-4D94-BA5A-9039C5A84257}" presName="nodeFollowingNodes" presStyleLbl="node1" presStyleIdx="3" presStyleCnt="8" custScaleX="134485" custScaleY="115273" custRadScaleRad="98604" custRadScaleInc="116286">
        <dgm:presLayoutVars>
          <dgm:bulletEnabled val="1"/>
        </dgm:presLayoutVars>
      </dgm:prSet>
      <dgm:spPr>
        <a:prstGeom prst="roundRect">
          <a:avLst/>
        </a:prstGeom>
      </dgm:spPr>
    </dgm:pt>
    <dgm:pt modelId="{07BE9727-378A-4805-B841-F92A65DA5DB1}" type="pres">
      <dgm:prSet presAssocID="{7BED9C90-74F9-46AC-9E27-0F7B4022DCC0}" presName="nodeFollowingNodes" presStyleLbl="node1" presStyleIdx="4" presStyleCnt="8" custScaleX="134485" custScaleY="115273" custRadScaleRad="107485" custRadScaleInc="307126">
        <dgm:presLayoutVars>
          <dgm:bulletEnabled val="1"/>
        </dgm:presLayoutVars>
      </dgm:prSet>
      <dgm:spPr>
        <a:prstGeom prst="roundRect">
          <a:avLst/>
        </a:prstGeom>
      </dgm:spPr>
    </dgm:pt>
    <dgm:pt modelId="{4370B5CC-52D4-4B1D-A6D7-0187841C3704}" type="pres">
      <dgm:prSet presAssocID="{83F94928-26DA-4AF3-808F-AADDFB41D9AC}" presName="nodeFollowingNodes" presStyleLbl="node1" presStyleIdx="5" presStyleCnt="8" custScaleX="128706" custScaleY="121578" custRadScaleRad="128876" custRadScaleInc="-53368">
        <dgm:presLayoutVars>
          <dgm:bulletEnabled val="1"/>
        </dgm:presLayoutVars>
      </dgm:prSet>
      <dgm:spPr>
        <a:prstGeom prst="roundRect">
          <a:avLst/>
        </a:prstGeom>
      </dgm:spPr>
    </dgm:pt>
    <dgm:pt modelId="{629730AA-0CB0-41CA-91AB-F7C046F9CB20}" type="pres">
      <dgm:prSet presAssocID="{3A6AB5BA-F348-4075-A031-49AE5541B5A9}" presName="nodeFollowingNodes" presStyleLbl="node1" presStyleIdx="6" presStyleCnt="8" custScaleX="134485" custScaleY="115273" custRadScaleRad="135002" custRadScaleInc="-2179">
        <dgm:presLayoutVars>
          <dgm:bulletEnabled val="1"/>
        </dgm:presLayoutVars>
      </dgm:prSet>
      <dgm:spPr/>
    </dgm:pt>
    <dgm:pt modelId="{1053B090-BCF6-4A62-B8C1-2A88FABD9A53}" type="pres">
      <dgm:prSet presAssocID="{9851DE00-379B-481C-AEE4-ACE4889ADEAC}" presName="nodeFollowingNodes" presStyleLbl="node1" presStyleIdx="7" presStyleCnt="8" custScaleX="134485" custScaleY="115273" custRadScaleRad="120928" custRadScaleInc="42404">
        <dgm:presLayoutVars>
          <dgm:bulletEnabled val="1"/>
        </dgm:presLayoutVars>
      </dgm:prSet>
      <dgm:spPr>
        <a:prstGeom prst="roundRect">
          <a:avLst/>
        </a:prstGeom>
      </dgm:spPr>
    </dgm:pt>
  </dgm:ptLst>
  <dgm:cxnLst>
    <dgm:cxn modelId="{F9481906-F1C0-445F-BF6A-FB167DFEDD42}" srcId="{E6266B54-165E-49E6-901E-9D3DB16369DA}" destId="{E4C3FB05-1E90-4362-9154-7F5180C3EBB3}" srcOrd="0" destOrd="0" parTransId="{E69C6879-C01C-4C50-BE18-833BA657330E}" sibTransId="{A20A31AF-0EE9-4B7D-AD22-17728066B20E}"/>
    <dgm:cxn modelId="{A9B91D06-9A16-44CE-A3D6-2A49B26F99A7}" type="presOf" srcId="{7BED9C90-74F9-46AC-9E27-0F7B4022DCC0}" destId="{07BE9727-378A-4805-B841-F92A65DA5DB1}" srcOrd="0" destOrd="0" presId="urn:microsoft.com/office/officeart/2005/8/layout/cycle3"/>
    <dgm:cxn modelId="{538B0229-3F5F-4810-8876-C7E7042A4BFF}" type="presOf" srcId="{11BE4008-D971-4D94-BA5A-9039C5A84257}" destId="{F298022D-2D1C-455F-942F-9F27A247EDDA}" srcOrd="0" destOrd="0" presId="urn:microsoft.com/office/officeart/2005/8/layout/cycle3"/>
    <dgm:cxn modelId="{07F6012F-D8F2-47A7-B2DD-50149615E07D}" srcId="{E6266B54-165E-49E6-901E-9D3DB16369DA}" destId="{D3F57677-7C14-4821-AC7E-314759C59D2E}" srcOrd="2" destOrd="0" parTransId="{151EE720-2791-40CA-A731-0A14AAB076F4}" sibTransId="{908ECD24-3D36-4261-9351-D7D40DFD1149}"/>
    <dgm:cxn modelId="{276F592F-160F-4D1E-A93D-B133FB67ABFD}" type="presOf" srcId="{83F94928-26DA-4AF3-808F-AADDFB41D9AC}" destId="{4370B5CC-52D4-4B1D-A6D7-0187841C3704}" srcOrd="0" destOrd="0" presId="urn:microsoft.com/office/officeart/2005/8/layout/cycle3"/>
    <dgm:cxn modelId="{0CF20131-78B0-4A3F-B023-33EE37D4283F}" srcId="{E6266B54-165E-49E6-901E-9D3DB16369DA}" destId="{11BE4008-D971-4D94-BA5A-9039C5A84257}" srcOrd="3" destOrd="0" parTransId="{C5591E4E-C56B-4780-A52E-7BEA6EB710F6}" sibTransId="{D1B94255-08AE-479A-8604-CC6796FABEFA}"/>
    <dgm:cxn modelId="{46B8633C-0B8B-4BCD-8520-63D3FE240844}" srcId="{E6266B54-165E-49E6-901E-9D3DB16369DA}" destId="{3A6AB5BA-F348-4075-A031-49AE5541B5A9}" srcOrd="6" destOrd="0" parTransId="{AF29FBB1-13EE-464C-80ED-27D64ECA4D5B}" sibTransId="{8FF86834-C458-45B3-AFE1-476ECFB1649D}"/>
    <dgm:cxn modelId="{01EDD060-E997-48B9-A3FF-CB318A51F84E}" srcId="{E6266B54-165E-49E6-901E-9D3DB16369DA}" destId="{7BED9C90-74F9-46AC-9E27-0F7B4022DCC0}" srcOrd="4" destOrd="0" parTransId="{FCD15157-2288-4B1B-A451-9A1A555AE831}" sibTransId="{860B6EBD-F8CD-41B1-A97F-62EA85CB56EC}"/>
    <dgm:cxn modelId="{AB746849-C863-45A5-AF79-384279A334E6}" type="presOf" srcId="{D3F57677-7C14-4821-AC7E-314759C59D2E}" destId="{E4959F7D-A358-4035-8833-199330FEF2F1}" srcOrd="0" destOrd="0" presId="urn:microsoft.com/office/officeart/2005/8/layout/cycle3"/>
    <dgm:cxn modelId="{2713B06C-3A59-4B7A-9F30-FDFA48BE674B}" srcId="{E6266B54-165E-49E6-901E-9D3DB16369DA}" destId="{83F94928-26DA-4AF3-808F-AADDFB41D9AC}" srcOrd="5" destOrd="0" parTransId="{0BC117B8-A030-4A5B-A2F8-C27FF1E0C630}" sibTransId="{B835861E-5158-4E69-8B4C-57A2ECA88309}"/>
    <dgm:cxn modelId="{D2142775-BFEA-4557-B3C4-0A6519CB2C4F}" srcId="{E6266B54-165E-49E6-901E-9D3DB16369DA}" destId="{9D1ACFC4-57AC-4DC0-B77D-048084DBE4D7}" srcOrd="1" destOrd="0" parTransId="{241552DC-B539-4EFE-93DF-C2EF10139EC9}" sibTransId="{D292913D-A533-4CEE-A258-9B234F267B22}"/>
    <dgm:cxn modelId="{3F74A076-27FF-4F9C-B40D-7B484CFA1048}" type="presOf" srcId="{9851DE00-379B-481C-AEE4-ACE4889ADEAC}" destId="{1053B090-BCF6-4A62-B8C1-2A88FABD9A53}" srcOrd="0" destOrd="0" presId="urn:microsoft.com/office/officeart/2005/8/layout/cycle3"/>
    <dgm:cxn modelId="{D336F056-87CC-4FC1-ABA0-B218095B5C77}" srcId="{E6266B54-165E-49E6-901E-9D3DB16369DA}" destId="{9851DE00-379B-481C-AEE4-ACE4889ADEAC}" srcOrd="7" destOrd="0" parTransId="{37B07DBF-4145-4C51-AAFB-FD4D26786589}" sibTransId="{5A0BA696-B1D5-4405-A646-28D0C84D72B6}"/>
    <dgm:cxn modelId="{DFC3EA89-3558-4850-B1F5-01E3A85B4837}" type="presOf" srcId="{E6266B54-165E-49E6-901E-9D3DB16369DA}" destId="{7F588771-8B28-48C7-9C68-28EFB2EC9137}" srcOrd="0" destOrd="0" presId="urn:microsoft.com/office/officeart/2005/8/layout/cycle3"/>
    <dgm:cxn modelId="{2B31E393-1848-448E-A7CA-60658A0498D9}" type="presOf" srcId="{9D1ACFC4-57AC-4DC0-B77D-048084DBE4D7}" destId="{8DCEE67D-1A57-4E43-942E-448BAA8D2615}" srcOrd="0" destOrd="0" presId="urn:microsoft.com/office/officeart/2005/8/layout/cycle3"/>
    <dgm:cxn modelId="{D0D4AAA2-2B0C-4FDA-8E18-62868F12F9A1}" type="presOf" srcId="{3A6AB5BA-F348-4075-A031-49AE5541B5A9}" destId="{629730AA-0CB0-41CA-91AB-F7C046F9CB20}" srcOrd="0" destOrd="0" presId="urn:microsoft.com/office/officeart/2005/8/layout/cycle3"/>
    <dgm:cxn modelId="{984E09B0-F7E1-4F65-9971-07762ACF6478}" type="presOf" srcId="{A20A31AF-0EE9-4B7D-AD22-17728066B20E}" destId="{067BD410-5DB8-44A6-9546-B5D823F942BB}" srcOrd="0" destOrd="0" presId="urn:microsoft.com/office/officeart/2005/8/layout/cycle3"/>
    <dgm:cxn modelId="{847A43CE-B032-451E-8353-C28B9D6C34A5}" type="presOf" srcId="{E4C3FB05-1E90-4362-9154-7F5180C3EBB3}" destId="{3EF4749F-6E20-4AE1-B5C5-7C32E088A700}" srcOrd="0" destOrd="0" presId="urn:microsoft.com/office/officeart/2005/8/layout/cycle3"/>
    <dgm:cxn modelId="{22DAD4B5-DC14-4976-A065-4ED235C14EAA}" type="presParOf" srcId="{7F588771-8B28-48C7-9C68-28EFB2EC9137}" destId="{09DD32C4-C810-4644-B0BB-AFD848CC4437}" srcOrd="0" destOrd="0" presId="urn:microsoft.com/office/officeart/2005/8/layout/cycle3"/>
    <dgm:cxn modelId="{AFDAA993-E6E7-4E2A-85B4-FEF9C1F162BD}" type="presParOf" srcId="{09DD32C4-C810-4644-B0BB-AFD848CC4437}" destId="{3EF4749F-6E20-4AE1-B5C5-7C32E088A700}" srcOrd="0" destOrd="0" presId="urn:microsoft.com/office/officeart/2005/8/layout/cycle3"/>
    <dgm:cxn modelId="{77E09610-8124-4723-B1AE-36989B1E43DE}" type="presParOf" srcId="{09DD32C4-C810-4644-B0BB-AFD848CC4437}" destId="{067BD410-5DB8-44A6-9546-B5D823F942BB}" srcOrd="1" destOrd="0" presId="urn:microsoft.com/office/officeart/2005/8/layout/cycle3"/>
    <dgm:cxn modelId="{5367D064-8EBD-422F-890D-CE076E49D8D5}" type="presParOf" srcId="{09DD32C4-C810-4644-B0BB-AFD848CC4437}" destId="{8DCEE67D-1A57-4E43-942E-448BAA8D2615}" srcOrd="2" destOrd="0" presId="urn:microsoft.com/office/officeart/2005/8/layout/cycle3"/>
    <dgm:cxn modelId="{4F3F31C3-FE20-4D38-BADA-D9015316E50F}" type="presParOf" srcId="{09DD32C4-C810-4644-B0BB-AFD848CC4437}" destId="{E4959F7D-A358-4035-8833-199330FEF2F1}" srcOrd="3" destOrd="0" presId="urn:microsoft.com/office/officeart/2005/8/layout/cycle3"/>
    <dgm:cxn modelId="{0341E525-3820-48B1-8CE1-F5E40A5476B0}" type="presParOf" srcId="{09DD32C4-C810-4644-B0BB-AFD848CC4437}" destId="{F298022D-2D1C-455F-942F-9F27A247EDDA}" srcOrd="4" destOrd="0" presId="urn:microsoft.com/office/officeart/2005/8/layout/cycle3"/>
    <dgm:cxn modelId="{2C0C9B76-DEBE-4232-BE15-FF58A16B63C8}" type="presParOf" srcId="{09DD32C4-C810-4644-B0BB-AFD848CC4437}" destId="{07BE9727-378A-4805-B841-F92A65DA5DB1}" srcOrd="5" destOrd="0" presId="urn:microsoft.com/office/officeart/2005/8/layout/cycle3"/>
    <dgm:cxn modelId="{C439430C-48B6-4CF0-967D-A9B2F28FACB3}" type="presParOf" srcId="{09DD32C4-C810-4644-B0BB-AFD848CC4437}" destId="{4370B5CC-52D4-4B1D-A6D7-0187841C3704}" srcOrd="6" destOrd="0" presId="urn:microsoft.com/office/officeart/2005/8/layout/cycle3"/>
    <dgm:cxn modelId="{BAFE2622-32A5-4786-A629-16B1DB104465}" type="presParOf" srcId="{09DD32C4-C810-4644-B0BB-AFD848CC4437}" destId="{629730AA-0CB0-41CA-91AB-F7C046F9CB20}" srcOrd="7" destOrd="0" presId="urn:microsoft.com/office/officeart/2005/8/layout/cycle3"/>
    <dgm:cxn modelId="{1A3D3914-FD54-4E09-869F-56AE3EC7D115}" type="presParOf" srcId="{09DD32C4-C810-4644-B0BB-AFD848CC4437}" destId="{1053B090-BCF6-4A62-B8C1-2A88FABD9A53}" srcOrd="8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21241F7-141E-4C00-8AE6-5A0252E169C0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1BFD403A-9373-4EFF-9D3C-7DC21B63C72D}">
      <dgm:prSet phldrT="[텍스트]">
        <dgm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dgm:style>
      </dgm:prSet>
      <dgm:spPr>
        <a:solidFill>
          <a:schemeClr val="bg2"/>
        </a:solidFill>
      </dgm:spPr>
      <dgm:t>
        <a:bodyPr lIns="180000"/>
        <a:lstStyle/>
        <a:p>
          <a:pPr latinLnBrk="1"/>
          <a:r>
            <a:rPr lang="ko-KR" altLang="en-US" dirty="0">
              <a:solidFill>
                <a:schemeClr val="tx1"/>
              </a:solidFill>
            </a:rPr>
            <a:t>법인 </a:t>
          </a:r>
          <a:r>
            <a:rPr lang="ko-KR" altLang="en-US" b="1" dirty="0">
              <a:solidFill>
                <a:schemeClr val="tx1"/>
              </a:solidFill>
            </a:rPr>
            <a:t>당기순이익 하락</a:t>
          </a:r>
          <a:r>
            <a:rPr lang="ko-KR" altLang="en-US" dirty="0">
              <a:solidFill>
                <a:schemeClr val="tx1"/>
              </a:solidFill>
            </a:rPr>
            <a:t> 효과</a:t>
          </a:r>
        </a:p>
      </dgm:t>
    </dgm:pt>
    <dgm:pt modelId="{6A0E1A04-FF00-4DEC-925E-7D8CC97E292C}" type="parTrans" cxnId="{7239955A-C836-4BA2-8D15-77DA955BF27E}">
      <dgm:prSet/>
      <dgm:spPr/>
      <dgm:t>
        <a:bodyPr/>
        <a:lstStyle/>
        <a:p>
          <a:pPr latinLnBrk="1"/>
          <a:endParaRPr lang="ko-KR" altLang="en-US"/>
        </a:p>
      </dgm:t>
    </dgm:pt>
    <dgm:pt modelId="{D92A9E23-F787-48D3-B6F2-6D034A216316}" type="sibTrans" cxnId="{7239955A-C836-4BA2-8D15-77DA955BF27E}">
      <dgm:prSet>
        <dgm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pPr latinLnBrk="1"/>
          <a:endParaRPr lang="ko-KR" altLang="en-US"/>
        </a:p>
      </dgm:t>
    </dgm:pt>
    <dgm:pt modelId="{3D4603B1-F356-4DCB-9CA4-73D21F7D6E41}">
      <dgm:prSet phldrT="[텍스트]">
        <dgm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dgm:style>
      </dgm:prSet>
      <dgm:spPr>
        <a:solidFill>
          <a:schemeClr val="bg2"/>
        </a:solidFill>
      </dgm:spPr>
      <dgm:t>
        <a:bodyPr lIns="180000"/>
        <a:lstStyle/>
        <a:p>
          <a:pPr latinLnBrk="1"/>
          <a:r>
            <a:rPr lang="ko-KR" altLang="en-US" b="1" dirty="0">
              <a:solidFill>
                <a:schemeClr val="tx1"/>
              </a:solidFill>
            </a:rPr>
            <a:t>법인세 절세</a:t>
          </a:r>
          <a:r>
            <a:rPr lang="ko-KR" altLang="en-US" dirty="0">
              <a:solidFill>
                <a:schemeClr val="tx1"/>
              </a:solidFill>
            </a:rPr>
            <a:t> 효과</a:t>
          </a:r>
        </a:p>
      </dgm:t>
    </dgm:pt>
    <dgm:pt modelId="{4B3BCFFE-B035-4DE3-96C9-E90DC8B02E82}" type="parTrans" cxnId="{FF61E298-E88E-465B-B2B9-0A967FA512CA}">
      <dgm:prSet/>
      <dgm:spPr/>
      <dgm:t>
        <a:bodyPr/>
        <a:lstStyle/>
        <a:p>
          <a:pPr latinLnBrk="1"/>
          <a:endParaRPr lang="ko-KR" altLang="en-US"/>
        </a:p>
      </dgm:t>
    </dgm:pt>
    <dgm:pt modelId="{715E3146-4111-4D65-A96A-BA94D757E54F}" type="sibTrans" cxnId="{FF61E298-E88E-465B-B2B9-0A967FA512CA}">
      <dgm:prSet/>
      <dgm:spPr/>
      <dgm:t>
        <a:bodyPr/>
        <a:lstStyle/>
        <a:p>
          <a:pPr latinLnBrk="1"/>
          <a:endParaRPr lang="ko-KR" altLang="en-US"/>
        </a:p>
      </dgm:t>
    </dgm:pt>
    <dgm:pt modelId="{13FA7E78-B6BF-4F5E-9615-0AE43DDF76E7}">
      <dgm:prSet phldrT="[텍스트]">
        <dgm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dgm:style>
      </dgm:prSet>
      <dgm:spPr>
        <a:solidFill>
          <a:schemeClr val="bg2"/>
        </a:solidFill>
      </dgm:spPr>
      <dgm:t>
        <a:bodyPr lIns="180000"/>
        <a:lstStyle/>
        <a:p>
          <a:pPr latinLnBrk="1"/>
          <a:r>
            <a:rPr lang="ko-KR" altLang="en-US" b="1" dirty="0">
              <a:solidFill>
                <a:schemeClr val="tx1"/>
              </a:solidFill>
            </a:rPr>
            <a:t>추가 건강보험료 하락 </a:t>
          </a:r>
          <a:r>
            <a:rPr lang="ko-KR" altLang="en-US" dirty="0">
              <a:solidFill>
                <a:schemeClr val="tx1"/>
              </a:solidFill>
            </a:rPr>
            <a:t>효과</a:t>
          </a:r>
          <a:endParaRPr lang="en-US" altLang="ko-KR" dirty="0">
            <a:solidFill>
              <a:schemeClr val="tx1"/>
            </a:solidFill>
          </a:endParaRPr>
        </a:p>
      </dgm:t>
    </dgm:pt>
    <dgm:pt modelId="{D96A086B-4021-4069-A818-DF4A6C2024ED}" type="parTrans" cxnId="{C4C34FEC-A954-46AB-9A61-15E2C359619B}">
      <dgm:prSet/>
      <dgm:spPr/>
      <dgm:t>
        <a:bodyPr/>
        <a:lstStyle/>
        <a:p>
          <a:pPr latinLnBrk="1"/>
          <a:endParaRPr lang="ko-KR" altLang="en-US"/>
        </a:p>
      </dgm:t>
    </dgm:pt>
    <dgm:pt modelId="{47F4DED4-EC7D-452A-8C39-923902E29EED}" type="sibTrans" cxnId="{C4C34FEC-A954-46AB-9A61-15E2C359619B}">
      <dgm:prSet/>
      <dgm:spPr/>
      <dgm:t>
        <a:bodyPr/>
        <a:lstStyle/>
        <a:p>
          <a:pPr latinLnBrk="1"/>
          <a:endParaRPr lang="ko-KR" altLang="en-US"/>
        </a:p>
      </dgm:t>
    </dgm:pt>
    <dgm:pt modelId="{68593F4E-332F-471F-AC9F-3189CDA67829}">
      <dgm:prSet>
        <dgm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dgm:style>
      </dgm:prSet>
      <dgm:spPr>
        <a:solidFill>
          <a:schemeClr val="bg2"/>
        </a:solidFill>
      </dgm:spPr>
      <dgm:t>
        <a:bodyPr lIns="180000"/>
        <a:lstStyle/>
        <a:p>
          <a:pPr latinLnBrk="1"/>
          <a:r>
            <a:rPr lang="ko-KR" altLang="en-US" dirty="0">
              <a:solidFill>
                <a:schemeClr val="tx1"/>
              </a:solidFill>
            </a:rPr>
            <a:t>주주 각각의 </a:t>
          </a:r>
          <a:r>
            <a:rPr lang="ko-KR" altLang="en-US" b="1" dirty="0">
              <a:solidFill>
                <a:schemeClr val="tx1"/>
              </a:solidFill>
            </a:rPr>
            <a:t>배당소득세 및 종합소득세 절세</a:t>
          </a:r>
          <a:r>
            <a:rPr lang="ko-KR" altLang="en-US" dirty="0">
              <a:solidFill>
                <a:schemeClr val="tx1"/>
              </a:solidFill>
            </a:rPr>
            <a:t> 효과</a:t>
          </a:r>
        </a:p>
      </dgm:t>
    </dgm:pt>
    <dgm:pt modelId="{785B1514-887C-4EDD-B7F7-9C19031F558F}" type="parTrans" cxnId="{8125E5E7-91DB-4E86-B110-954B5A4299D8}">
      <dgm:prSet/>
      <dgm:spPr/>
      <dgm:t>
        <a:bodyPr/>
        <a:lstStyle/>
        <a:p>
          <a:pPr latinLnBrk="1"/>
          <a:endParaRPr lang="ko-KR" altLang="en-US"/>
        </a:p>
      </dgm:t>
    </dgm:pt>
    <dgm:pt modelId="{F2E989C8-775B-44DD-8F74-D0A7BBC81BE2}" type="sibTrans" cxnId="{8125E5E7-91DB-4E86-B110-954B5A4299D8}">
      <dgm:prSet/>
      <dgm:spPr/>
      <dgm:t>
        <a:bodyPr/>
        <a:lstStyle/>
        <a:p>
          <a:pPr latinLnBrk="1"/>
          <a:endParaRPr lang="ko-KR" altLang="en-US"/>
        </a:p>
      </dgm:t>
    </dgm:pt>
    <dgm:pt modelId="{9CF5D0EE-797A-427C-A2F7-3FC531A9A8EE}">
      <dgm:prSet>
        <dgm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dgm:style>
      </dgm:prSet>
      <dgm:spPr>
        <a:solidFill>
          <a:schemeClr val="bg2"/>
        </a:solidFill>
      </dgm:spPr>
      <dgm:t>
        <a:bodyPr lIns="180000"/>
        <a:lstStyle/>
        <a:p>
          <a:pPr latinLnBrk="1"/>
          <a:r>
            <a:rPr lang="ko-KR" altLang="en-US" b="1" dirty="0">
              <a:solidFill>
                <a:schemeClr val="tx1"/>
              </a:solidFill>
            </a:rPr>
            <a:t>이익잉여금</a:t>
          </a:r>
          <a:r>
            <a:rPr lang="ko-KR" altLang="en-US" dirty="0">
              <a:solidFill>
                <a:schemeClr val="tx1"/>
              </a:solidFill>
            </a:rPr>
            <a:t> 조정 효과</a:t>
          </a:r>
        </a:p>
      </dgm:t>
    </dgm:pt>
    <dgm:pt modelId="{BDC58F55-DA0D-4715-8953-7025F24DD9E5}" type="parTrans" cxnId="{800EBD28-6056-4D9E-9730-6EF20AC30B98}">
      <dgm:prSet/>
      <dgm:spPr/>
      <dgm:t>
        <a:bodyPr/>
        <a:lstStyle/>
        <a:p>
          <a:pPr latinLnBrk="1"/>
          <a:endParaRPr lang="ko-KR" altLang="en-US"/>
        </a:p>
      </dgm:t>
    </dgm:pt>
    <dgm:pt modelId="{E53C7B72-4B89-406A-A76F-21E4F32B256B}" type="sibTrans" cxnId="{800EBD28-6056-4D9E-9730-6EF20AC30B98}">
      <dgm:prSet/>
      <dgm:spPr/>
      <dgm:t>
        <a:bodyPr/>
        <a:lstStyle/>
        <a:p>
          <a:pPr latinLnBrk="1"/>
          <a:endParaRPr lang="ko-KR" altLang="en-US"/>
        </a:p>
      </dgm:t>
    </dgm:pt>
    <dgm:pt modelId="{8AA3BE4E-4069-4CD9-AF06-F0B32383C329}" type="pres">
      <dgm:prSet presAssocID="{A21241F7-141E-4C00-8AE6-5A0252E169C0}" presName="Name0" presStyleCnt="0">
        <dgm:presLayoutVars>
          <dgm:chMax val="7"/>
          <dgm:chPref val="7"/>
          <dgm:dir/>
        </dgm:presLayoutVars>
      </dgm:prSet>
      <dgm:spPr/>
    </dgm:pt>
    <dgm:pt modelId="{040ED23B-9576-4901-9809-8A6C7D8F56C1}" type="pres">
      <dgm:prSet presAssocID="{A21241F7-141E-4C00-8AE6-5A0252E169C0}" presName="Name1" presStyleCnt="0"/>
      <dgm:spPr/>
    </dgm:pt>
    <dgm:pt modelId="{3B337BCB-D3FF-40ED-9E86-FB15D341868F}" type="pres">
      <dgm:prSet presAssocID="{A21241F7-141E-4C00-8AE6-5A0252E169C0}" presName="cycle" presStyleCnt="0"/>
      <dgm:spPr/>
    </dgm:pt>
    <dgm:pt modelId="{49016B50-F216-44D5-BD22-02E6DF738BE0}" type="pres">
      <dgm:prSet presAssocID="{A21241F7-141E-4C00-8AE6-5A0252E169C0}" presName="srcNode" presStyleLbl="node1" presStyleIdx="0" presStyleCnt="5"/>
      <dgm:spPr/>
    </dgm:pt>
    <dgm:pt modelId="{29C061C4-45FE-418F-A0DB-B33B570E3452}" type="pres">
      <dgm:prSet presAssocID="{A21241F7-141E-4C00-8AE6-5A0252E169C0}" presName="conn" presStyleLbl="parChTrans1D2" presStyleIdx="0" presStyleCnt="1"/>
      <dgm:spPr/>
    </dgm:pt>
    <dgm:pt modelId="{F4B77D4C-F298-4586-849A-0F7ED088830D}" type="pres">
      <dgm:prSet presAssocID="{A21241F7-141E-4C00-8AE6-5A0252E169C0}" presName="extraNode" presStyleLbl="node1" presStyleIdx="0" presStyleCnt="5"/>
      <dgm:spPr/>
    </dgm:pt>
    <dgm:pt modelId="{07E78787-F037-4FF9-A7AE-2DDF769816E5}" type="pres">
      <dgm:prSet presAssocID="{A21241F7-141E-4C00-8AE6-5A0252E169C0}" presName="dstNode" presStyleLbl="node1" presStyleIdx="0" presStyleCnt="5"/>
      <dgm:spPr/>
    </dgm:pt>
    <dgm:pt modelId="{57D81B42-27E9-4F74-A4AA-7B4222DFA164}" type="pres">
      <dgm:prSet presAssocID="{1BFD403A-9373-4EFF-9D3C-7DC21B63C72D}" presName="text_1" presStyleLbl="node1" presStyleIdx="0" presStyleCnt="5" custScaleX="74625">
        <dgm:presLayoutVars>
          <dgm:bulletEnabled val="1"/>
        </dgm:presLayoutVars>
      </dgm:prSet>
      <dgm:spPr/>
    </dgm:pt>
    <dgm:pt modelId="{33F54377-9856-4BCB-8AC7-A02752168B79}" type="pres">
      <dgm:prSet presAssocID="{1BFD403A-9373-4EFF-9D3C-7DC21B63C72D}" presName="accent_1" presStyleCnt="0"/>
      <dgm:spPr/>
    </dgm:pt>
    <dgm:pt modelId="{D91A4A72-33B8-4F2F-A7AF-4A3C836FF6C2}" type="pres">
      <dgm:prSet presAssocID="{1BFD403A-9373-4EFF-9D3C-7DC21B63C72D}" presName="accentRepeatNode" presStyleLbl="solidFgAcc1" presStyleIdx="0" presStyleCnt="5" custScaleX="143565" custScaleY="86179">
        <dgm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dgm:style>
      </dgm:prSet>
      <dgm:spPr>
        <a:prstGeom prst="foldedCorner">
          <a:avLst/>
        </a:prstGeom>
        <a:solidFill>
          <a:schemeClr val="accent6">
            <a:lumMod val="50000"/>
          </a:schemeClr>
        </a:solidFill>
        <a:ln w="19050">
          <a:solidFill>
            <a:schemeClr val="bg1"/>
          </a:solidFill>
        </a:ln>
      </dgm:spPr>
    </dgm:pt>
    <dgm:pt modelId="{4A77E7B0-CBB3-4E14-B2DE-09B03DE6EAA5}" type="pres">
      <dgm:prSet presAssocID="{3D4603B1-F356-4DCB-9CA4-73D21F7D6E41}" presName="text_2" presStyleLbl="node1" presStyleIdx="1" presStyleCnt="5" custScaleX="74625">
        <dgm:presLayoutVars>
          <dgm:bulletEnabled val="1"/>
        </dgm:presLayoutVars>
      </dgm:prSet>
      <dgm:spPr/>
    </dgm:pt>
    <dgm:pt modelId="{B86C87D2-4063-4250-A75D-68BD6248709E}" type="pres">
      <dgm:prSet presAssocID="{3D4603B1-F356-4DCB-9CA4-73D21F7D6E41}" presName="accent_2" presStyleCnt="0"/>
      <dgm:spPr/>
    </dgm:pt>
    <dgm:pt modelId="{7CE25962-4855-48AF-82A7-13A037042FB6}" type="pres">
      <dgm:prSet presAssocID="{3D4603B1-F356-4DCB-9CA4-73D21F7D6E41}" presName="accentRepeatNode" presStyleLbl="solidFgAcc1" presStyleIdx="1" presStyleCnt="5" custScaleX="143565" custScaleY="86179">
        <dgm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dgm:style>
      </dgm:prSet>
      <dgm:spPr>
        <a:prstGeom prst="foldedCorner">
          <a:avLst/>
        </a:prstGeom>
        <a:solidFill>
          <a:schemeClr val="accent6">
            <a:lumMod val="50000"/>
          </a:schemeClr>
        </a:solidFill>
        <a:ln w="19050">
          <a:solidFill>
            <a:schemeClr val="bg1"/>
          </a:solidFill>
        </a:ln>
      </dgm:spPr>
    </dgm:pt>
    <dgm:pt modelId="{414B200C-2564-4A07-94D8-58FA23559C5E}" type="pres">
      <dgm:prSet presAssocID="{9CF5D0EE-797A-427C-A2F7-3FC531A9A8EE}" presName="text_3" presStyleLbl="node1" presStyleIdx="2" presStyleCnt="5" custScaleX="74625">
        <dgm:presLayoutVars>
          <dgm:bulletEnabled val="1"/>
        </dgm:presLayoutVars>
      </dgm:prSet>
      <dgm:spPr/>
    </dgm:pt>
    <dgm:pt modelId="{F7ECBF15-1644-4951-826B-A8E76928E8D2}" type="pres">
      <dgm:prSet presAssocID="{9CF5D0EE-797A-427C-A2F7-3FC531A9A8EE}" presName="accent_3" presStyleCnt="0"/>
      <dgm:spPr/>
    </dgm:pt>
    <dgm:pt modelId="{3A63C519-26B9-4C25-B0E2-D19D71F76BE1}" type="pres">
      <dgm:prSet presAssocID="{9CF5D0EE-797A-427C-A2F7-3FC531A9A8EE}" presName="accentRepeatNode" presStyleLbl="solidFgAcc1" presStyleIdx="2" presStyleCnt="5" custScaleX="143565" custScaleY="86179">
        <dgm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dgm:style>
      </dgm:prSet>
      <dgm:spPr>
        <a:prstGeom prst="foldedCorner">
          <a:avLst/>
        </a:prstGeom>
        <a:solidFill>
          <a:schemeClr val="accent6">
            <a:lumMod val="50000"/>
          </a:schemeClr>
        </a:solidFill>
        <a:ln w="19050">
          <a:solidFill>
            <a:schemeClr val="bg1"/>
          </a:solidFill>
        </a:ln>
      </dgm:spPr>
    </dgm:pt>
    <dgm:pt modelId="{854A6E55-48A1-4D92-8A51-1A55151574F4}" type="pres">
      <dgm:prSet presAssocID="{68593F4E-332F-471F-AC9F-3189CDA67829}" presName="text_4" presStyleLbl="node1" presStyleIdx="3" presStyleCnt="5" custScaleX="74625">
        <dgm:presLayoutVars>
          <dgm:bulletEnabled val="1"/>
        </dgm:presLayoutVars>
      </dgm:prSet>
      <dgm:spPr/>
    </dgm:pt>
    <dgm:pt modelId="{5DD8DAA5-0B92-4C90-A831-CBD9D95B67DA}" type="pres">
      <dgm:prSet presAssocID="{68593F4E-332F-471F-AC9F-3189CDA67829}" presName="accent_4" presStyleCnt="0"/>
      <dgm:spPr/>
    </dgm:pt>
    <dgm:pt modelId="{F263DAB8-1B16-41F4-8B8F-FC995A82DABB}" type="pres">
      <dgm:prSet presAssocID="{68593F4E-332F-471F-AC9F-3189CDA67829}" presName="accentRepeatNode" presStyleLbl="solidFgAcc1" presStyleIdx="3" presStyleCnt="5" custScaleX="143565" custScaleY="86179">
        <dgm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dgm:style>
      </dgm:prSet>
      <dgm:spPr>
        <a:prstGeom prst="foldedCorner">
          <a:avLst/>
        </a:prstGeom>
        <a:solidFill>
          <a:schemeClr val="accent6">
            <a:lumMod val="50000"/>
          </a:schemeClr>
        </a:solidFill>
        <a:ln w="19050">
          <a:solidFill>
            <a:schemeClr val="bg1"/>
          </a:solidFill>
        </a:ln>
      </dgm:spPr>
    </dgm:pt>
    <dgm:pt modelId="{BD6CD993-C680-4AC9-B329-176B8B493724}" type="pres">
      <dgm:prSet presAssocID="{13FA7E78-B6BF-4F5E-9615-0AE43DDF76E7}" presName="text_5" presStyleLbl="node1" presStyleIdx="4" presStyleCnt="5" custScaleX="74625">
        <dgm:presLayoutVars>
          <dgm:bulletEnabled val="1"/>
        </dgm:presLayoutVars>
      </dgm:prSet>
      <dgm:spPr/>
    </dgm:pt>
    <dgm:pt modelId="{29A0A953-A3EF-4941-B45D-81BF54DD2BA2}" type="pres">
      <dgm:prSet presAssocID="{13FA7E78-B6BF-4F5E-9615-0AE43DDF76E7}" presName="accent_5" presStyleCnt="0"/>
      <dgm:spPr/>
    </dgm:pt>
    <dgm:pt modelId="{B858EEE5-D2A0-403A-AEA2-7CE8D7DB3BE5}" type="pres">
      <dgm:prSet presAssocID="{13FA7E78-B6BF-4F5E-9615-0AE43DDF76E7}" presName="accentRepeatNode" presStyleLbl="solidFgAcc1" presStyleIdx="4" presStyleCnt="5" custScaleX="143565" custScaleY="86179">
        <dgm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dgm:style>
      </dgm:prSet>
      <dgm:spPr>
        <a:prstGeom prst="foldedCorner">
          <a:avLst/>
        </a:prstGeom>
        <a:solidFill>
          <a:schemeClr val="accent6">
            <a:lumMod val="50000"/>
          </a:schemeClr>
        </a:solidFill>
        <a:ln w="19050">
          <a:solidFill>
            <a:schemeClr val="bg1"/>
          </a:solidFill>
        </a:ln>
      </dgm:spPr>
    </dgm:pt>
  </dgm:ptLst>
  <dgm:cxnLst>
    <dgm:cxn modelId="{800EBD28-6056-4D9E-9730-6EF20AC30B98}" srcId="{A21241F7-141E-4C00-8AE6-5A0252E169C0}" destId="{9CF5D0EE-797A-427C-A2F7-3FC531A9A8EE}" srcOrd="2" destOrd="0" parTransId="{BDC58F55-DA0D-4715-8953-7025F24DD9E5}" sibTransId="{E53C7B72-4B89-406A-A76F-21E4F32B256B}"/>
    <dgm:cxn modelId="{40898330-C526-4A40-9F8D-97B7934CFAE8}" type="presOf" srcId="{D92A9E23-F787-48D3-B6F2-6D034A216316}" destId="{29C061C4-45FE-418F-A0DB-B33B570E3452}" srcOrd="0" destOrd="0" presId="urn:microsoft.com/office/officeart/2008/layout/VerticalCurvedList"/>
    <dgm:cxn modelId="{A6467C78-E30A-4B00-A320-F96E5CA024A2}" type="presOf" srcId="{A21241F7-141E-4C00-8AE6-5A0252E169C0}" destId="{8AA3BE4E-4069-4CD9-AF06-F0B32383C329}" srcOrd="0" destOrd="0" presId="urn:microsoft.com/office/officeart/2008/layout/VerticalCurvedList"/>
    <dgm:cxn modelId="{7239955A-C836-4BA2-8D15-77DA955BF27E}" srcId="{A21241F7-141E-4C00-8AE6-5A0252E169C0}" destId="{1BFD403A-9373-4EFF-9D3C-7DC21B63C72D}" srcOrd="0" destOrd="0" parTransId="{6A0E1A04-FF00-4DEC-925E-7D8CC97E292C}" sibTransId="{D92A9E23-F787-48D3-B6F2-6D034A216316}"/>
    <dgm:cxn modelId="{BACE6082-F369-430F-89B7-AA9D54F58576}" type="presOf" srcId="{13FA7E78-B6BF-4F5E-9615-0AE43DDF76E7}" destId="{BD6CD993-C680-4AC9-B329-176B8B493724}" srcOrd="0" destOrd="0" presId="urn:microsoft.com/office/officeart/2008/layout/VerticalCurvedList"/>
    <dgm:cxn modelId="{9262AE89-C1CA-4075-8438-4952B787E64D}" type="presOf" srcId="{1BFD403A-9373-4EFF-9D3C-7DC21B63C72D}" destId="{57D81B42-27E9-4F74-A4AA-7B4222DFA164}" srcOrd="0" destOrd="0" presId="urn:microsoft.com/office/officeart/2008/layout/VerticalCurvedList"/>
    <dgm:cxn modelId="{FF61E298-E88E-465B-B2B9-0A967FA512CA}" srcId="{A21241F7-141E-4C00-8AE6-5A0252E169C0}" destId="{3D4603B1-F356-4DCB-9CA4-73D21F7D6E41}" srcOrd="1" destOrd="0" parTransId="{4B3BCFFE-B035-4DE3-96C9-E90DC8B02E82}" sibTransId="{715E3146-4111-4D65-A96A-BA94D757E54F}"/>
    <dgm:cxn modelId="{78AE49A4-97FC-4D83-A3D2-B5F03D462EFD}" type="presOf" srcId="{9CF5D0EE-797A-427C-A2F7-3FC531A9A8EE}" destId="{414B200C-2564-4A07-94D8-58FA23559C5E}" srcOrd="0" destOrd="0" presId="urn:microsoft.com/office/officeart/2008/layout/VerticalCurvedList"/>
    <dgm:cxn modelId="{B12F52B7-168A-4B2D-899B-949BF74BE40E}" type="presOf" srcId="{3D4603B1-F356-4DCB-9CA4-73D21F7D6E41}" destId="{4A77E7B0-CBB3-4E14-B2DE-09B03DE6EAA5}" srcOrd="0" destOrd="0" presId="urn:microsoft.com/office/officeart/2008/layout/VerticalCurvedList"/>
    <dgm:cxn modelId="{8125E5E7-91DB-4E86-B110-954B5A4299D8}" srcId="{A21241F7-141E-4C00-8AE6-5A0252E169C0}" destId="{68593F4E-332F-471F-AC9F-3189CDA67829}" srcOrd="3" destOrd="0" parTransId="{785B1514-887C-4EDD-B7F7-9C19031F558F}" sibTransId="{F2E989C8-775B-44DD-8F74-D0A7BBC81BE2}"/>
    <dgm:cxn modelId="{618971EA-7700-4A95-8C91-56F975C4CB5F}" type="presOf" srcId="{68593F4E-332F-471F-AC9F-3189CDA67829}" destId="{854A6E55-48A1-4D92-8A51-1A55151574F4}" srcOrd="0" destOrd="0" presId="urn:microsoft.com/office/officeart/2008/layout/VerticalCurvedList"/>
    <dgm:cxn modelId="{C4C34FEC-A954-46AB-9A61-15E2C359619B}" srcId="{A21241F7-141E-4C00-8AE6-5A0252E169C0}" destId="{13FA7E78-B6BF-4F5E-9615-0AE43DDF76E7}" srcOrd="4" destOrd="0" parTransId="{D96A086B-4021-4069-A818-DF4A6C2024ED}" sibTransId="{47F4DED4-EC7D-452A-8C39-923902E29EED}"/>
    <dgm:cxn modelId="{9685432D-5FB9-41B9-A29C-A99BB9065673}" type="presParOf" srcId="{8AA3BE4E-4069-4CD9-AF06-F0B32383C329}" destId="{040ED23B-9576-4901-9809-8A6C7D8F56C1}" srcOrd="0" destOrd="0" presId="urn:microsoft.com/office/officeart/2008/layout/VerticalCurvedList"/>
    <dgm:cxn modelId="{55A53ED3-518A-486B-A0BF-E4C22F35861B}" type="presParOf" srcId="{040ED23B-9576-4901-9809-8A6C7D8F56C1}" destId="{3B337BCB-D3FF-40ED-9E86-FB15D341868F}" srcOrd="0" destOrd="0" presId="urn:microsoft.com/office/officeart/2008/layout/VerticalCurvedList"/>
    <dgm:cxn modelId="{E72A3C8E-105F-4D82-9D2F-9AC3D2BF7F8F}" type="presParOf" srcId="{3B337BCB-D3FF-40ED-9E86-FB15D341868F}" destId="{49016B50-F216-44D5-BD22-02E6DF738BE0}" srcOrd="0" destOrd="0" presId="urn:microsoft.com/office/officeart/2008/layout/VerticalCurvedList"/>
    <dgm:cxn modelId="{838865DA-C519-43FF-9990-672740BE931F}" type="presParOf" srcId="{3B337BCB-D3FF-40ED-9E86-FB15D341868F}" destId="{29C061C4-45FE-418F-A0DB-B33B570E3452}" srcOrd="1" destOrd="0" presId="urn:microsoft.com/office/officeart/2008/layout/VerticalCurvedList"/>
    <dgm:cxn modelId="{0C57A83E-1309-4A59-A1C1-6523DD20F9F4}" type="presParOf" srcId="{3B337BCB-D3FF-40ED-9E86-FB15D341868F}" destId="{F4B77D4C-F298-4586-849A-0F7ED088830D}" srcOrd="2" destOrd="0" presId="urn:microsoft.com/office/officeart/2008/layout/VerticalCurvedList"/>
    <dgm:cxn modelId="{EF2802FD-D08A-4F4C-9458-966FC56287C8}" type="presParOf" srcId="{3B337BCB-D3FF-40ED-9E86-FB15D341868F}" destId="{07E78787-F037-4FF9-A7AE-2DDF769816E5}" srcOrd="3" destOrd="0" presId="urn:microsoft.com/office/officeart/2008/layout/VerticalCurvedList"/>
    <dgm:cxn modelId="{9CB56188-5C21-4D8F-A155-AF376B12DE51}" type="presParOf" srcId="{040ED23B-9576-4901-9809-8A6C7D8F56C1}" destId="{57D81B42-27E9-4F74-A4AA-7B4222DFA164}" srcOrd="1" destOrd="0" presId="urn:microsoft.com/office/officeart/2008/layout/VerticalCurvedList"/>
    <dgm:cxn modelId="{5AA69E79-DE1D-4F11-BCA9-C12F213776B2}" type="presParOf" srcId="{040ED23B-9576-4901-9809-8A6C7D8F56C1}" destId="{33F54377-9856-4BCB-8AC7-A02752168B79}" srcOrd="2" destOrd="0" presId="urn:microsoft.com/office/officeart/2008/layout/VerticalCurvedList"/>
    <dgm:cxn modelId="{D70E9170-6796-457E-8FA8-CA42D5F1F37E}" type="presParOf" srcId="{33F54377-9856-4BCB-8AC7-A02752168B79}" destId="{D91A4A72-33B8-4F2F-A7AF-4A3C836FF6C2}" srcOrd="0" destOrd="0" presId="urn:microsoft.com/office/officeart/2008/layout/VerticalCurvedList"/>
    <dgm:cxn modelId="{02ED2450-730E-44B1-9920-33719B0B4F93}" type="presParOf" srcId="{040ED23B-9576-4901-9809-8A6C7D8F56C1}" destId="{4A77E7B0-CBB3-4E14-B2DE-09B03DE6EAA5}" srcOrd="3" destOrd="0" presId="urn:microsoft.com/office/officeart/2008/layout/VerticalCurvedList"/>
    <dgm:cxn modelId="{060742A2-C105-4A0A-9B41-8FDBC83B6DDA}" type="presParOf" srcId="{040ED23B-9576-4901-9809-8A6C7D8F56C1}" destId="{B86C87D2-4063-4250-A75D-68BD6248709E}" srcOrd="4" destOrd="0" presId="urn:microsoft.com/office/officeart/2008/layout/VerticalCurvedList"/>
    <dgm:cxn modelId="{93F124F5-A2DA-4683-BD4B-7E9102AA6328}" type="presParOf" srcId="{B86C87D2-4063-4250-A75D-68BD6248709E}" destId="{7CE25962-4855-48AF-82A7-13A037042FB6}" srcOrd="0" destOrd="0" presId="urn:microsoft.com/office/officeart/2008/layout/VerticalCurvedList"/>
    <dgm:cxn modelId="{076FE9B5-8935-4D19-987C-64F4FD8D9ED4}" type="presParOf" srcId="{040ED23B-9576-4901-9809-8A6C7D8F56C1}" destId="{414B200C-2564-4A07-94D8-58FA23559C5E}" srcOrd="5" destOrd="0" presId="urn:microsoft.com/office/officeart/2008/layout/VerticalCurvedList"/>
    <dgm:cxn modelId="{39A097F3-2078-412D-8D6B-5D861E496AC8}" type="presParOf" srcId="{040ED23B-9576-4901-9809-8A6C7D8F56C1}" destId="{F7ECBF15-1644-4951-826B-A8E76928E8D2}" srcOrd="6" destOrd="0" presId="urn:microsoft.com/office/officeart/2008/layout/VerticalCurvedList"/>
    <dgm:cxn modelId="{739EF0DB-79A9-4BB4-894A-63174949DB64}" type="presParOf" srcId="{F7ECBF15-1644-4951-826B-A8E76928E8D2}" destId="{3A63C519-26B9-4C25-B0E2-D19D71F76BE1}" srcOrd="0" destOrd="0" presId="urn:microsoft.com/office/officeart/2008/layout/VerticalCurvedList"/>
    <dgm:cxn modelId="{CFBD3EF7-D364-4D27-A66E-97E613437D1C}" type="presParOf" srcId="{040ED23B-9576-4901-9809-8A6C7D8F56C1}" destId="{854A6E55-48A1-4D92-8A51-1A55151574F4}" srcOrd="7" destOrd="0" presId="urn:microsoft.com/office/officeart/2008/layout/VerticalCurvedList"/>
    <dgm:cxn modelId="{63774C4B-6F24-41E2-B253-030EC41A299B}" type="presParOf" srcId="{040ED23B-9576-4901-9809-8A6C7D8F56C1}" destId="{5DD8DAA5-0B92-4C90-A831-CBD9D95B67DA}" srcOrd="8" destOrd="0" presId="urn:microsoft.com/office/officeart/2008/layout/VerticalCurvedList"/>
    <dgm:cxn modelId="{BA3553A3-92C9-4413-8A09-602366624310}" type="presParOf" srcId="{5DD8DAA5-0B92-4C90-A831-CBD9D95B67DA}" destId="{F263DAB8-1B16-41F4-8B8F-FC995A82DABB}" srcOrd="0" destOrd="0" presId="urn:microsoft.com/office/officeart/2008/layout/VerticalCurvedList"/>
    <dgm:cxn modelId="{FF2AC6F5-018F-4EE0-8200-20C5B25F94E0}" type="presParOf" srcId="{040ED23B-9576-4901-9809-8A6C7D8F56C1}" destId="{BD6CD993-C680-4AC9-B329-176B8B493724}" srcOrd="9" destOrd="0" presId="urn:microsoft.com/office/officeart/2008/layout/VerticalCurvedList"/>
    <dgm:cxn modelId="{7842FAF7-57B9-4D87-A159-2D727708852E}" type="presParOf" srcId="{040ED23B-9576-4901-9809-8A6C7D8F56C1}" destId="{29A0A953-A3EF-4941-B45D-81BF54DD2BA2}" srcOrd="10" destOrd="0" presId="urn:microsoft.com/office/officeart/2008/layout/VerticalCurvedList"/>
    <dgm:cxn modelId="{AD36BDF2-B05D-42C2-9C79-65C55315E2F9}" type="presParOf" srcId="{29A0A953-A3EF-4941-B45D-81BF54DD2BA2}" destId="{B858EEE5-D2A0-403A-AEA2-7CE8D7DB3BE5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7BD410-5DB8-44A6-9546-B5D823F942BB}">
      <dsp:nvSpPr>
        <dsp:cNvPr id="0" name=""/>
        <dsp:cNvSpPr/>
      </dsp:nvSpPr>
      <dsp:spPr>
        <a:xfrm>
          <a:off x="2819374" y="-164054"/>
          <a:ext cx="5269078" cy="5269078"/>
        </a:xfrm>
        <a:prstGeom prst="leftCircularArrow">
          <a:avLst>
            <a:gd name="adj1" fmla="val 5544"/>
            <a:gd name="adj2" fmla="val 330680"/>
            <a:gd name="adj3" fmla="val 18417601"/>
            <a:gd name="adj4" fmla="val 15138455"/>
            <a:gd name="adj5" fmla="val 5757"/>
          </a:avLst>
        </a:prstGeom>
        <a:solidFill>
          <a:schemeClr val="tx2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EF4749F-6E20-4AE1-B5C5-7C32E088A700}">
      <dsp:nvSpPr>
        <dsp:cNvPr id="0" name=""/>
        <dsp:cNvSpPr/>
      </dsp:nvSpPr>
      <dsp:spPr>
        <a:xfrm>
          <a:off x="4308995" y="-10932"/>
          <a:ext cx="2244207" cy="873490"/>
        </a:xfrm>
        <a:prstGeom prst="roundRect">
          <a:avLst/>
        </a:prstGeom>
        <a:solidFill>
          <a:schemeClr val="lt1"/>
        </a:solidFill>
        <a:ln w="12700" cap="flat" cmpd="sng" algn="ctr">
          <a:solidFill>
            <a:schemeClr val="bg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l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/>
            <a:t>       </a:t>
          </a:r>
          <a:r>
            <a:rPr lang="ko-KR" altLang="en-US" sz="1200" b="1" kern="1200" dirty="0">
              <a:solidFill>
                <a:srgbClr val="0070C0"/>
              </a:solidFill>
              <a:latin typeface="+mn-ea"/>
              <a:ea typeface="+mn-ea"/>
            </a:rPr>
            <a:t>기업 </a:t>
          </a:r>
          <a:r>
            <a:rPr lang="en-US" altLang="ko-KR" sz="1200" b="1" kern="1200" dirty="0">
              <a:solidFill>
                <a:srgbClr val="0070C0"/>
              </a:solidFill>
              <a:latin typeface="+mn-ea"/>
              <a:ea typeface="+mn-ea"/>
            </a:rPr>
            <a:t>Make up </a:t>
          </a:r>
          <a:br>
            <a:rPr lang="en-US" altLang="ko-KR" sz="900" kern="1200" dirty="0"/>
          </a:br>
          <a:r>
            <a:rPr lang="en-US" altLang="ko-KR" sz="900" kern="1200" dirty="0"/>
            <a:t>      - </a:t>
          </a:r>
          <a:r>
            <a:rPr lang="ko-KR" altLang="en-US" sz="900" kern="1200" dirty="0"/>
            <a:t>사업자등록 업종</a:t>
          </a:r>
          <a:r>
            <a:rPr lang="en-US" altLang="en-US" sz="900" kern="1200" dirty="0"/>
            <a:t>·</a:t>
          </a:r>
          <a:r>
            <a:rPr lang="ko-KR" altLang="en-US" sz="900" kern="1200" dirty="0"/>
            <a:t>업태 튜닝</a:t>
          </a:r>
          <a:br>
            <a:rPr lang="en-US" altLang="ko-KR" sz="900" kern="1200" dirty="0"/>
          </a:br>
          <a:r>
            <a:rPr lang="en-US" altLang="ko-KR" sz="900" kern="1200" dirty="0"/>
            <a:t>      - </a:t>
          </a:r>
          <a:r>
            <a:rPr lang="ko-KR" altLang="en-US" sz="900" kern="1200" dirty="0"/>
            <a:t>정관</a:t>
          </a:r>
          <a:br>
            <a:rPr lang="en-US" altLang="ko-KR" sz="900" kern="1200" dirty="0"/>
          </a:br>
          <a:r>
            <a:rPr lang="en-US" altLang="ko-KR" sz="900" kern="1200" dirty="0"/>
            <a:t>      - </a:t>
          </a:r>
          <a:r>
            <a:rPr lang="ko-KR" altLang="en-US" sz="900" kern="1200" dirty="0"/>
            <a:t>등기변경 </a:t>
          </a:r>
        </a:p>
      </dsp:txBody>
      <dsp:txXfrm>
        <a:off x="4351635" y="31708"/>
        <a:ext cx="2158927" cy="788210"/>
      </dsp:txXfrm>
    </dsp:sp>
    <dsp:sp modelId="{8DCEE67D-1A57-4E43-942E-448BAA8D2615}">
      <dsp:nvSpPr>
        <dsp:cNvPr id="0" name=""/>
        <dsp:cNvSpPr/>
      </dsp:nvSpPr>
      <dsp:spPr>
        <a:xfrm>
          <a:off x="4329314" y="4065473"/>
          <a:ext cx="2549417" cy="1055928"/>
        </a:xfrm>
        <a:prstGeom prst="roundRect">
          <a:avLst/>
        </a:prstGeom>
        <a:solidFill>
          <a:schemeClr val="lt1"/>
        </a:solidFill>
        <a:ln w="12700" cap="flat" cmpd="sng" algn="ctr">
          <a:solidFill>
            <a:schemeClr val="bg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l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/>
            <a:t>  </a:t>
          </a:r>
          <a:r>
            <a:rPr lang="ko-KR" altLang="en-US" sz="1200" b="1" kern="1200" dirty="0">
              <a:solidFill>
                <a:srgbClr val="0070C0"/>
              </a:solidFill>
            </a:rPr>
            <a:t>기업이익 구조  개선 </a:t>
          </a:r>
          <a:br>
            <a:rPr lang="en-US" altLang="ko-KR" sz="1200" b="1" kern="1200" dirty="0"/>
          </a:br>
          <a:r>
            <a:rPr lang="en-US" altLang="ko-KR" sz="900" kern="1200" dirty="0"/>
            <a:t>      - </a:t>
          </a:r>
          <a:r>
            <a:rPr lang="ko-KR" altLang="en-US" sz="900" kern="1200" dirty="0" err="1"/>
            <a:t>기업가계부</a:t>
          </a:r>
          <a:r>
            <a:rPr lang="ko-KR" altLang="en-US" sz="900" kern="1200" dirty="0"/>
            <a:t>                   </a:t>
          </a:r>
          <a:r>
            <a:rPr lang="en-US" altLang="ko-KR" sz="900" kern="1200" dirty="0"/>
            <a:t>- </a:t>
          </a:r>
          <a:r>
            <a:rPr lang="ko-KR" altLang="en-US" sz="900" kern="1200" dirty="0"/>
            <a:t>세액감면</a:t>
          </a:r>
          <a:br>
            <a:rPr lang="en-US" altLang="ko-KR" sz="900" kern="1200" dirty="0"/>
          </a:br>
          <a:r>
            <a:rPr lang="en-US" altLang="ko-KR" sz="900" kern="1200" dirty="0"/>
            <a:t>      - </a:t>
          </a:r>
          <a:r>
            <a:rPr lang="ko-KR" altLang="en-US" sz="900" kern="1200" dirty="0"/>
            <a:t>분기별 </a:t>
          </a:r>
          <a:r>
            <a:rPr lang="ko-KR" altLang="en-US" sz="900" kern="1200" dirty="0" err="1"/>
            <a:t>결산재무</a:t>
          </a:r>
          <a:r>
            <a:rPr lang="ko-KR" altLang="en-US" sz="900" kern="1200" dirty="0"/>
            <a:t>           </a:t>
          </a:r>
          <a:r>
            <a:rPr lang="en-US" altLang="ko-KR" sz="900" kern="1200" dirty="0"/>
            <a:t>(</a:t>
          </a:r>
          <a:r>
            <a:rPr lang="ko-KR" altLang="en-US" sz="900" kern="1200" dirty="0"/>
            <a:t>청년</a:t>
          </a:r>
          <a:r>
            <a:rPr lang="en-US" altLang="ko-KR" sz="900" kern="1200" dirty="0"/>
            <a:t>,</a:t>
          </a:r>
          <a:r>
            <a:rPr lang="ko-KR" altLang="en-US" sz="900" kern="1200" dirty="0"/>
            <a:t>창업</a:t>
          </a:r>
          <a:br>
            <a:rPr lang="en-US" altLang="ko-KR" sz="900" kern="1200" dirty="0"/>
          </a:br>
          <a:r>
            <a:rPr lang="en-US" altLang="ko-KR" sz="900" kern="1200" dirty="0"/>
            <a:t>      - </a:t>
          </a:r>
          <a:r>
            <a:rPr lang="ko-KR" altLang="en-US" sz="900" kern="1200" dirty="0" err="1"/>
            <a:t>재무진단</a:t>
          </a:r>
          <a:r>
            <a:rPr lang="ko-KR" altLang="en-US" sz="900" kern="1200" dirty="0"/>
            <a:t> 솔루션         </a:t>
          </a:r>
          <a:r>
            <a:rPr lang="en-US" altLang="ko-KR" sz="900" kern="1200" dirty="0"/>
            <a:t>- </a:t>
          </a:r>
          <a:r>
            <a:rPr lang="ko-KR" altLang="en-US" sz="900" kern="1200" dirty="0"/>
            <a:t>세액공제</a:t>
          </a:r>
        </a:p>
      </dsp:txBody>
      <dsp:txXfrm>
        <a:off x="4380860" y="4117019"/>
        <a:ext cx="2446325" cy="952836"/>
      </dsp:txXfrm>
    </dsp:sp>
    <dsp:sp modelId="{E4959F7D-A358-4035-8833-199330FEF2F1}">
      <dsp:nvSpPr>
        <dsp:cNvPr id="0" name=""/>
        <dsp:cNvSpPr/>
      </dsp:nvSpPr>
      <dsp:spPr>
        <a:xfrm>
          <a:off x="2286007" y="3352801"/>
          <a:ext cx="2038142" cy="873490"/>
        </a:xfrm>
        <a:prstGeom prst="roundRect">
          <a:avLst/>
        </a:prstGeom>
        <a:solidFill>
          <a:schemeClr val="lt1"/>
        </a:solidFill>
        <a:ln w="12700" cap="flat" cmpd="sng" algn="ctr">
          <a:solidFill>
            <a:schemeClr val="bg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l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br>
            <a:rPr lang="en-US" altLang="ko-KR" sz="900" kern="1200" dirty="0"/>
          </a:br>
          <a:r>
            <a:rPr lang="en-US" altLang="ko-KR" sz="900" kern="1200" dirty="0"/>
            <a:t>  </a:t>
          </a:r>
          <a:r>
            <a:rPr lang="ko-KR" altLang="en-US" sz="900" kern="1200" dirty="0"/>
            <a:t> </a:t>
          </a:r>
          <a:r>
            <a:rPr lang="ko-KR" altLang="en-US" sz="1200" b="1" kern="1200" dirty="0"/>
            <a:t>고정비 절감 </a:t>
          </a:r>
          <a:br>
            <a:rPr lang="en-US" altLang="ko-KR" sz="900" kern="1200" dirty="0"/>
          </a:br>
          <a:r>
            <a:rPr lang="en-US" altLang="ko-KR" sz="900" kern="1200" dirty="0"/>
            <a:t>      - </a:t>
          </a:r>
          <a:r>
            <a:rPr lang="ko-KR" altLang="en-US" sz="900" kern="1200" dirty="0"/>
            <a:t>인건비정부지원사업 </a:t>
          </a:r>
          <a:br>
            <a:rPr lang="en-US" altLang="ko-KR" sz="900" kern="1200" dirty="0"/>
          </a:br>
          <a:r>
            <a:rPr lang="en-US" altLang="ko-KR" sz="900" kern="1200" dirty="0"/>
            <a:t>      - </a:t>
          </a:r>
          <a:r>
            <a:rPr lang="ko-KR" altLang="en-US" sz="900" kern="1200" dirty="0"/>
            <a:t>병역특례</a:t>
          </a:r>
          <a:br>
            <a:rPr lang="en-US" altLang="ko-KR" sz="900" kern="1200" dirty="0"/>
          </a:br>
          <a:r>
            <a:rPr lang="en-US" altLang="ko-KR" sz="900" kern="1200" dirty="0"/>
            <a:t>      - </a:t>
          </a:r>
          <a:r>
            <a:rPr lang="ko-KR" altLang="en-US" sz="900" kern="1200" dirty="0"/>
            <a:t>세액공제</a:t>
          </a:r>
          <a:br>
            <a:rPr lang="en-US" altLang="ko-KR" sz="900" kern="1200" dirty="0"/>
          </a:br>
          <a:endParaRPr lang="ko-KR" altLang="en-US" sz="900" kern="1200" dirty="0"/>
        </a:p>
      </dsp:txBody>
      <dsp:txXfrm>
        <a:off x="2328647" y="3395441"/>
        <a:ext cx="1952862" cy="788210"/>
      </dsp:txXfrm>
    </dsp:sp>
    <dsp:sp modelId="{F298022D-2D1C-455F-942F-9F27A247EDDA}">
      <dsp:nvSpPr>
        <dsp:cNvPr id="0" name=""/>
        <dsp:cNvSpPr/>
      </dsp:nvSpPr>
      <dsp:spPr>
        <a:xfrm>
          <a:off x="1947727" y="2133600"/>
          <a:ext cx="2038142" cy="873490"/>
        </a:xfrm>
        <a:prstGeom prst="roundRect">
          <a:avLst/>
        </a:prstGeom>
        <a:solidFill>
          <a:schemeClr val="lt1"/>
        </a:solidFill>
        <a:ln w="12700" cap="flat" cmpd="sng" algn="ctr">
          <a:solidFill>
            <a:schemeClr val="bg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b="1" kern="1200" dirty="0"/>
            <a:t>기술력 확보 </a:t>
          </a:r>
          <a:br>
            <a:rPr lang="en-US" altLang="ko-KR" sz="900" kern="1200" dirty="0"/>
          </a:br>
          <a:r>
            <a:rPr lang="en-US" altLang="ko-KR" sz="900" kern="1200" dirty="0"/>
            <a:t>      - </a:t>
          </a:r>
          <a:r>
            <a:rPr lang="ko-KR" altLang="en-US" sz="900" kern="1200" dirty="0"/>
            <a:t>연구소</a:t>
          </a:r>
          <a:br>
            <a:rPr lang="en-US" altLang="ko-KR" sz="900" kern="1200" dirty="0"/>
          </a:br>
          <a:r>
            <a:rPr lang="en-US" altLang="ko-KR" sz="900" kern="1200" dirty="0"/>
            <a:t>      - </a:t>
          </a:r>
          <a:r>
            <a:rPr lang="ko-KR" altLang="en-US" sz="900" kern="1200" dirty="0"/>
            <a:t>벤처</a:t>
          </a:r>
          <a:r>
            <a:rPr lang="en-US" altLang="ko-KR" sz="900" kern="1200" dirty="0"/>
            <a:t> , </a:t>
          </a:r>
          <a:r>
            <a:rPr lang="ko-KR" altLang="en-US" sz="900" kern="1200" dirty="0" err="1"/>
            <a:t>메인비즈</a:t>
          </a:r>
          <a:r>
            <a:rPr lang="en-US" altLang="ko-KR" sz="900" kern="1200" dirty="0"/>
            <a:t>, </a:t>
          </a:r>
          <a:r>
            <a:rPr lang="ko-KR" altLang="en-US" sz="900" kern="1200" dirty="0" err="1"/>
            <a:t>이노비즈</a:t>
          </a:r>
          <a:br>
            <a:rPr lang="en-US" altLang="ko-KR" sz="900" kern="1200" dirty="0"/>
          </a:br>
          <a:r>
            <a:rPr lang="en-US" altLang="ko-KR" sz="900" kern="1200" dirty="0"/>
            <a:t>      - </a:t>
          </a:r>
          <a:r>
            <a:rPr lang="ko-KR" altLang="en-US" sz="900" kern="1200" dirty="0"/>
            <a:t>특허</a:t>
          </a:r>
        </a:p>
      </dsp:txBody>
      <dsp:txXfrm>
        <a:off x="1990367" y="2176240"/>
        <a:ext cx="1952862" cy="788210"/>
      </dsp:txXfrm>
    </dsp:sp>
    <dsp:sp modelId="{07BE9727-378A-4805-B841-F92A65DA5DB1}">
      <dsp:nvSpPr>
        <dsp:cNvPr id="0" name=""/>
        <dsp:cNvSpPr/>
      </dsp:nvSpPr>
      <dsp:spPr>
        <a:xfrm>
          <a:off x="2133606" y="882076"/>
          <a:ext cx="2038142" cy="873490"/>
        </a:xfrm>
        <a:prstGeom prst="roundRect">
          <a:avLst/>
        </a:prstGeom>
        <a:solidFill>
          <a:schemeClr val="lt1"/>
        </a:solidFill>
        <a:ln w="12700" cap="flat" cmpd="sng" algn="ctr">
          <a:solidFill>
            <a:schemeClr val="bg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b="1" kern="1200" dirty="0">
              <a:solidFill>
                <a:srgbClr val="0070C0"/>
              </a:solidFill>
            </a:rPr>
            <a:t>기업신용관리 및 현금흐름</a:t>
          </a:r>
          <a:br>
            <a:rPr lang="en-US" altLang="ko-KR" sz="900" kern="1200" dirty="0">
              <a:solidFill>
                <a:srgbClr val="0070C0"/>
              </a:solidFill>
            </a:rPr>
          </a:br>
          <a:r>
            <a:rPr lang="en-US" altLang="ko-KR" sz="900" kern="1200" dirty="0"/>
            <a:t>      - </a:t>
          </a:r>
          <a:r>
            <a:rPr lang="ko-KR" altLang="en-US" sz="900" kern="1200" dirty="0"/>
            <a:t>결산재무제표 수정 항목 체크</a:t>
          </a:r>
          <a:br>
            <a:rPr lang="en-US" altLang="ko-KR" sz="900" kern="1200" dirty="0"/>
          </a:br>
          <a:r>
            <a:rPr lang="en-US" altLang="ko-KR" sz="900" kern="1200" dirty="0"/>
            <a:t>        /</a:t>
          </a:r>
          <a:r>
            <a:rPr lang="ko-KR" altLang="en-US" sz="900" kern="1200" dirty="0" err="1"/>
            <a:t>결산반영</a:t>
          </a:r>
          <a:br>
            <a:rPr lang="en-US" altLang="ko-KR" sz="900" kern="1200" dirty="0"/>
          </a:br>
          <a:r>
            <a:rPr lang="en-US" altLang="ko-KR" sz="900" kern="1200" dirty="0"/>
            <a:t>      - </a:t>
          </a:r>
          <a:r>
            <a:rPr lang="ko-KR" altLang="en-US" sz="900" kern="1200" dirty="0"/>
            <a:t>신용등급관리</a:t>
          </a:r>
        </a:p>
      </dsp:txBody>
      <dsp:txXfrm>
        <a:off x="2176246" y="924716"/>
        <a:ext cx="1952862" cy="788210"/>
      </dsp:txXfrm>
    </dsp:sp>
    <dsp:sp modelId="{4370B5CC-52D4-4B1D-A6D7-0187841C3704}">
      <dsp:nvSpPr>
        <dsp:cNvPr id="0" name=""/>
        <dsp:cNvSpPr/>
      </dsp:nvSpPr>
      <dsp:spPr>
        <a:xfrm>
          <a:off x="6858824" y="3330029"/>
          <a:ext cx="1950561" cy="921267"/>
        </a:xfrm>
        <a:prstGeom prst="roundRect">
          <a:avLst/>
        </a:prstGeom>
        <a:solidFill>
          <a:schemeClr val="lt1"/>
        </a:solidFill>
        <a:ln w="12700" cap="flat" cmpd="sng" algn="ctr">
          <a:solidFill>
            <a:schemeClr val="bg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b="1" kern="1200" dirty="0"/>
            <a:t>  자금 확보</a:t>
          </a:r>
          <a:br>
            <a:rPr lang="en-US" altLang="ko-KR" sz="900" kern="1200" dirty="0"/>
          </a:br>
          <a:r>
            <a:rPr lang="en-US" altLang="ko-KR" sz="900" kern="1200" dirty="0"/>
            <a:t>      - </a:t>
          </a:r>
          <a:r>
            <a:rPr lang="ko-KR" altLang="en-US" sz="900" kern="1200" dirty="0" err="1"/>
            <a:t>기술보증</a:t>
          </a:r>
          <a:r>
            <a:rPr lang="en-US" altLang="ko-KR" sz="900" kern="1200" dirty="0"/>
            <a:t>, </a:t>
          </a:r>
          <a:r>
            <a:rPr lang="ko-KR" altLang="en-US" sz="900" kern="1200" dirty="0"/>
            <a:t>신용보증</a:t>
          </a:r>
          <a:r>
            <a:rPr lang="en-US" altLang="ko-KR" sz="900" kern="1200" dirty="0"/>
            <a:t>, </a:t>
          </a:r>
          <a:r>
            <a:rPr lang="ko-KR" altLang="en-US" sz="900" kern="1200" dirty="0" err="1"/>
            <a:t>중진공</a:t>
          </a:r>
          <a:endParaRPr lang="en-US" altLang="ko-KR" sz="900" kern="1200" dirty="0"/>
        </a:p>
        <a:p>
          <a:pPr marL="0" lvl="0" indent="0" algn="l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/>
            <a:t>        </a:t>
          </a:r>
          <a:r>
            <a:rPr lang="en-US" altLang="ko-KR" sz="900" kern="1200" dirty="0"/>
            <a:t>-</a:t>
          </a:r>
          <a:r>
            <a:rPr lang="ko-KR" altLang="en-US" sz="900" kern="1200" dirty="0"/>
            <a:t>해외진출지사설립자금</a:t>
          </a:r>
          <a:endParaRPr lang="en-US" altLang="ko-KR" sz="900" kern="1200" dirty="0"/>
        </a:p>
        <a:p>
          <a:pPr marL="0" lvl="0" indent="0" algn="l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900" kern="1200" dirty="0"/>
            <a:t>        - VC </a:t>
          </a:r>
          <a:r>
            <a:rPr lang="ko-KR" altLang="en-US" sz="900" kern="1200" dirty="0"/>
            <a:t>투자유치</a:t>
          </a:r>
          <a:endParaRPr lang="en-US" altLang="ko-KR" sz="900" kern="1200" dirty="0"/>
        </a:p>
      </dsp:txBody>
      <dsp:txXfrm>
        <a:off x="6903797" y="3375002"/>
        <a:ext cx="1860615" cy="831321"/>
      </dsp:txXfrm>
    </dsp:sp>
    <dsp:sp modelId="{629730AA-0CB0-41CA-91AB-F7C046F9CB20}">
      <dsp:nvSpPr>
        <dsp:cNvPr id="0" name=""/>
        <dsp:cNvSpPr/>
      </dsp:nvSpPr>
      <dsp:spPr>
        <a:xfrm>
          <a:off x="7195594" y="2146011"/>
          <a:ext cx="2038142" cy="873490"/>
        </a:xfrm>
        <a:prstGeom prst="roundRect">
          <a:avLst/>
        </a:prstGeom>
        <a:solidFill>
          <a:schemeClr val="lt1"/>
        </a:solidFill>
        <a:ln w="12700" cap="flat" cmpd="sng" algn="ctr">
          <a:solidFill>
            <a:schemeClr val="bg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b="1" kern="1200" dirty="0"/>
            <a:t>사옥마련</a:t>
          </a:r>
          <a:br>
            <a:rPr lang="en-US" altLang="ko-KR" sz="900" kern="1200" dirty="0"/>
          </a:br>
          <a:r>
            <a:rPr lang="en-US" altLang="ko-KR" sz="900" kern="1200" dirty="0"/>
            <a:t>      -  </a:t>
          </a:r>
          <a:r>
            <a:rPr lang="ko-KR" altLang="en-US" sz="900" kern="1200" dirty="0"/>
            <a:t>경매</a:t>
          </a:r>
          <a:endParaRPr lang="en-US" altLang="ko-KR" sz="900" kern="1200" dirty="0"/>
        </a:p>
        <a:p>
          <a:pPr marL="0" lvl="0" indent="0" algn="l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900" kern="1200" dirty="0"/>
            <a:t>      -  </a:t>
          </a:r>
          <a:r>
            <a:rPr lang="ko-KR" altLang="en-US" sz="900" kern="1200" dirty="0"/>
            <a:t>정부시설자금</a:t>
          </a:r>
          <a:endParaRPr lang="en-US" altLang="ko-KR" sz="900" kern="1200" dirty="0"/>
        </a:p>
      </dsp:txBody>
      <dsp:txXfrm>
        <a:off x="7238234" y="2188651"/>
        <a:ext cx="1952862" cy="788210"/>
      </dsp:txXfrm>
    </dsp:sp>
    <dsp:sp modelId="{1053B090-BCF6-4A62-B8C1-2A88FABD9A53}">
      <dsp:nvSpPr>
        <dsp:cNvPr id="0" name=""/>
        <dsp:cNvSpPr/>
      </dsp:nvSpPr>
      <dsp:spPr>
        <a:xfrm>
          <a:off x="6560802" y="914907"/>
          <a:ext cx="2038142" cy="873490"/>
        </a:xfrm>
        <a:prstGeom prst="roundRect">
          <a:avLst/>
        </a:prstGeom>
        <a:solidFill>
          <a:schemeClr val="lt1"/>
        </a:solidFill>
        <a:ln w="12700" cap="flat" cmpd="sng" algn="ctr">
          <a:solidFill>
            <a:schemeClr val="bg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kern="1200" dirty="0">
              <a:latin typeface="+mn-ea"/>
              <a:ea typeface="+mn-ea"/>
            </a:rPr>
            <a:t>  </a:t>
          </a:r>
          <a:r>
            <a:rPr lang="en-US" altLang="ko-KR" sz="1200" b="1" kern="1200" dirty="0">
              <a:latin typeface="+mn-ea"/>
              <a:ea typeface="+mn-ea"/>
            </a:rPr>
            <a:t>EXIT </a:t>
          </a:r>
          <a:r>
            <a:rPr lang="ko-KR" altLang="en-US" sz="1200" b="1" kern="1200" dirty="0">
              <a:latin typeface="+mn-ea"/>
              <a:ea typeface="+mn-ea"/>
            </a:rPr>
            <a:t>전략</a:t>
          </a:r>
          <a:br>
            <a:rPr lang="en-US" altLang="ko-KR" sz="900" kern="1200" dirty="0"/>
          </a:br>
          <a:r>
            <a:rPr lang="en-US" altLang="ko-KR" sz="900" kern="1200" dirty="0"/>
            <a:t>      - </a:t>
          </a:r>
          <a:r>
            <a:rPr lang="ko-KR" altLang="en-US" sz="900" kern="1200" dirty="0"/>
            <a:t>투자유치</a:t>
          </a:r>
          <a:r>
            <a:rPr lang="en-US" altLang="ko-KR" sz="900" kern="1200" dirty="0"/>
            <a:t>, M&amp;A</a:t>
          </a:r>
          <a:br>
            <a:rPr lang="en-US" altLang="ko-KR" sz="900" kern="1200" dirty="0"/>
          </a:br>
          <a:r>
            <a:rPr lang="en-US" altLang="ko-KR" sz="900" kern="1200" dirty="0"/>
            <a:t>      - </a:t>
          </a:r>
          <a:r>
            <a:rPr lang="ko-KR" altLang="en-US" sz="900" kern="1200" dirty="0"/>
            <a:t>상장</a:t>
          </a:r>
          <a:endParaRPr lang="en-US" altLang="ko-KR" sz="900" kern="1200" dirty="0"/>
        </a:p>
        <a:p>
          <a:pPr marL="0" lvl="0" indent="0" algn="l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900" kern="1200" dirty="0"/>
            <a:t>   </a:t>
          </a:r>
        </a:p>
      </dsp:txBody>
      <dsp:txXfrm>
        <a:off x="6603442" y="957547"/>
        <a:ext cx="1952862" cy="78821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C061C4-45FE-418F-A0DB-B33B570E3452}">
      <dsp:nvSpPr>
        <dsp:cNvPr id="0" name=""/>
        <dsp:cNvSpPr/>
      </dsp:nvSpPr>
      <dsp:spPr>
        <a:xfrm>
          <a:off x="-4737046" y="-802706"/>
          <a:ext cx="6240912" cy="6240912"/>
        </a:xfrm>
        <a:prstGeom prst="blockArc">
          <a:avLst>
            <a:gd name="adj1" fmla="val 18900000"/>
            <a:gd name="adj2" fmla="val 2700000"/>
            <a:gd name="adj3" fmla="val 346"/>
          </a:avLst>
        </a:prstGeom>
        <a:gradFill rotWithShape="1">
          <a:gsLst>
            <a:gs pos="0">
              <a:schemeClr val="accent6">
                <a:satMod val="103000"/>
                <a:lumMod val="102000"/>
                <a:tint val="94000"/>
              </a:schemeClr>
            </a:gs>
            <a:gs pos="50000">
              <a:schemeClr val="accent6">
                <a:satMod val="110000"/>
                <a:lumMod val="100000"/>
                <a:shade val="100000"/>
              </a:schemeClr>
            </a:gs>
            <a:gs pos="100000">
              <a:schemeClr val="accent6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6"/>
        </a:lnRef>
        <a:fillRef idx="3">
          <a:schemeClr val="accent6"/>
        </a:fillRef>
        <a:effectRef idx="3">
          <a:schemeClr val="accent6"/>
        </a:effectRef>
        <a:fontRef idx="minor">
          <a:schemeClr val="lt1"/>
        </a:fontRef>
      </dsp:style>
    </dsp:sp>
    <dsp:sp modelId="{57D81B42-27E9-4F74-A4AA-7B4222DFA164}">
      <dsp:nvSpPr>
        <dsp:cNvPr id="0" name=""/>
        <dsp:cNvSpPr/>
      </dsp:nvSpPr>
      <dsp:spPr>
        <a:xfrm>
          <a:off x="1870892" y="289626"/>
          <a:ext cx="5468105" cy="579622"/>
        </a:xfrm>
        <a:prstGeom prst="rect">
          <a:avLst/>
        </a:prstGeom>
        <a:solidFill>
          <a:schemeClr val="bg2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3"/>
        </a:fillRef>
        <a:effectRef idx="1">
          <a:schemeClr val="accent3"/>
        </a:effectRef>
        <a:fontRef idx="minor">
          <a:schemeClr val="lt1"/>
        </a:fontRef>
      </dsp:style>
      <dsp:txBody>
        <a:bodyPr spcFirstLastPara="0" vert="horz" wrap="square" lIns="180000" tIns="43180" rIns="43180" bIns="43180" numCol="1" spcCol="1270" anchor="ctr" anchorCtr="0">
          <a:noAutofit/>
        </a:bodyPr>
        <a:lstStyle/>
        <a:p>
          <a:pPr marL="0" lvl="0" indent="0" algn="l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700" kern="1200" dirty="0">
              <a:solidFill>
                <a:schemeClr val="tx1"/>
              </a:solidFill>
            </a:rPr>
            <a:t>법인 </a:t>
          </a:r>
          <a:r>
            <a:rPr lang="ko-KR" altLang="en-US" sz="1700" b="1" kern="1200" dirty="0">
              <a:solidFill>
                <a:schemeClr val="tx1"/>
              </a:solidFill>
            </a:rPr>
            <a:t>당기순이익 하락</a:t>
          </a:r>
          <a:r>
            <a:rPr lang="ko-KR" altLang="en-US" sz="1700" kern="1200" dirty="0">
              <a:solidFill>
                <a:schemeClr val="tx1"/>
              </a:solidFill>
            </a:rPr>
            <a:t> 효과</a:t>
          </a:r>
        </a:p>
      </dsp:txBody>
      <dsp:txXfrm>
        <a:off x="1870892" y="289626"/>
        <a:ext cx="5468105" cy="579622"/>
      </dsp:txXfrm>
    </dsp:sp>
    <dsp:sp modelId="{D91A4A72-33B8-4F2F-A7AF-4A3C836FF6C2}">
      <dsp:nvSpPr>
        <dsp:cNvPr id="0" name=""/>
        <dsp:cNvSpPr/>
      </dsp:nvSpPr>
      <dsp:spPr>
        <a:xfrm>
          <a:off x="421137" y="267241"/>
          <a:ext cx="1040169" cy="624391"/>
        </a:xfrm>
        <a:prstGeom prst="foldedCorner">
          <a:avLst/>
        </a:prstGeom>
        <a:solidFill>
          <a:schemeClr val="accent6">
            <a:lumMod val="50000"/>
          </a:schemeClr>
        </a:solidFill>
        <a:ln w="1905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6"/>
        </a:fillRef>
        <a:effectRef idx="1">
          <a:schemeClr val="accent6"/>
        </a:effectRef>
        <a:fontRef idx="minor">
          <a:schemeClr val="lt1"/>
        </a:fontRef>
      </dsp:style>
    </dsp:sp>
    <dsp:sp modelId="{4A77E7B0-CBB3-4E14-B2DE-09B03DE6EAA5}">
      <dsp:nvSpPr>
        <dsp:cNvPr id="0" name=""/>
        <dsp:cNvSpPr/>
      </dsp:nvSpPr>
      <dsp:spPr>
        <a:xfrm>
          <a:off x="2233536" y="1158782"/>
          <a:ext cx="5158156" cy="579622"/>
        </a:xfrm>
        <a:prstGeom prst="rect">
          <a:avLst/>
        </a:prstGeom>
        <a:solidFill>
          <a:schemeClr val="bg2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3"/>
        </a:fillRef>
        <a:effectRef idx="1">
          <a:schemeClr val="accent3"/>
        </a:effectRef>
        <a:fontRef idx="minor">
          <a:schemeClr val="lt1"/>
        </a:fontRef>
      </dsp:style>
      <dsp:txBody>
        <a:bodyPr spcFirstLastPara="0" vert="horz" wrap="square" lIns="180000" tIns="43180" rIns="43180" bIns="43180" numCol="1" spcCol="1270" anchor="ctr" anchorCtr="0">
          <a:noAutofit/>
        </a:bodyPr>
        <a:lstStyle/>
        <a:p>
          <a:pPr marL="0" lvl="0" indent="0" algn="l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700" b="1" kern="1200" dirty="0">
              <a:solidFill>
                <a:schemeClr val="tx1"/>
              </a:solidFill>
            </a:rPr>
            <a:t>법인세 절세</a:t>
          </a:r>
          <a:r>
            <a:rPr lang="ko-KR" altLang="en-US" sz="1700" kern="1200" dirty="0">
              <a:solidFill>
                <a:schemeClr val="tx1"/>
              </a:solidFill>
            </a:rPr>
            <a:t> 효과</a:t>
          </a:r>
        </a:p>
      </dsp:txBody>
      <dsp:txXfrm>
        <a:off x="2233536" y="1158782"/>
        <a:ext cx="5158156" cy="579622"/>
      </dsp:txXfrm>
    </dsp:sp>
    <dsp:sp modelId="{7CE25962-4855-48AF-82A7-13A037042FB6}">
      <dsp:nvSpPr>
        <dsp:cNvPr id="0" name=""/>
        <dsp:cNvSpPr/>
      </dsp:nvSpPr>
      <dsp:spPr>
        <a:xfrm>
          <a:off x="836478" y="1136397"/>
          <a:ext cx="1040169" cy="624391"/>
        </a:xfrm>
        <a:prstGeom prst="foldedCorner">
          <a:avLst/>
        </a:prstGeom>
        <a:solidFill>
          <a:schemeClr val="accent6">
            <a:lumMod val="50000"/>
          </a:schemeClr>
        </a:solidFill>
        <a:ln w="1905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6"/>
        </a:fillRef>
        <a:effectRef idx="1">
          <a:schemeClr val="accent6"/>
        </a:effectRef>
        <a:fontRef idx="minor">
          <a:schemeClr val="lt1"/>
        </a:fontRef>
      </dsp:style>
    </dsp:sp>
    <dsp:sp modelId="{414B200C-2564-4A07-94D8-58FA23559C5E}">
      <dsp:nvSpPr>
        <dsp:cNvPr id="0" name=""/>
        <dsp:cNvSpPr/>
      </dsp:nvSpPr>
      <dsp:spPr>
        <a:xfrm>
          <a:off x="2344839" y="2027938"/>
          <a:ext cx="5063027" cy="579622"/>
        </a:xfrm>
        <a:prstGeom prst="rect">
          <a:avLst/>
        </a:prstGeom>
        <a:solidFill>
          <a:schemeClr val="bg2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3"/>
        </a:fillRef>
        <a:effectRef idx="1">
          <a:schemeClr val="accent3"/>
        </a:effectRef>
        <a:fontRef idx="minor">
          <a:schemeClr val="lt1"/>
        </a:fontRef>
      </dsp:style>
      <dsp:txBody>
        <a:bodyPr spcFirstLastPara="0" vert="horz" wrap="square" lIns="180000" tIns="43180" rIns="43180" bIns="43180" numCol="1" spcCol="1270" anchor="ctr" anchorCtr="0">
          <a:noAutofit/>
        </a:bodyPr>
        <a:lstStyle/>
        <a:p>
          <a:pPr marL="0" lvl="0" indent="0" algn="l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700" b="1" kern="1200" dirty="0">
              <a:solidFill>
                <a:schemeClr val="tx1"/>
              </a:solidFill>
            </a:rPr>
            <a:t>이익잉여금</a:t>
          </a:r>
          <a:r>
            <a:rPr lang="ko-KR" altLang="en-US" sz="1700" kern="1200" dirty="0">
              <a:solidFill>
                <a:schemeClr val="tx1"/>
              </a:solidFill>
            </a:rPr>
            <a:t> 조정 효과</a:t>
          </a:r>
        </a:p>
      </dsp:txBody>
      <dsp:txXfrm>
        <a:off x="2344839" y="2027938"/>
        <a:ext cx="5063027" cy="579622"/>
      </dsp:txXfrm>
    </dsp:sp>
    <dsp:sp modelId="{3A63C519-26B9-4C25-B0E2-D19D71F76BE1}">
      <dsp:nvSpPr>
        <dsp:cNvPr id="0" name=""/>
        <dsp:cNvSpPr/>
      </dsp:nvSpPr>
      <dsp:spPr>
        <a:xfrm>
          <a:off x="963954" y="2005554"/>
          <a:ext cx="1040169" cy="624391"/>
        </a:xfrm>
        <a:prstGeom prst="foldedCorner">
          <a:avLst/>
        </a:prstGeom>
        <a:solidFill>
          <a:schemeClr val="accent6">
            <a:lumMod val="50000"/>
          </a:schemeClr>
        </a:solidFill>
        <a:ln w="1905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6"/>
        </a:fillRef>
        <a:effectRef idx="1">
          <a:schemeClr val="accent6"/>
        </a:effectRef>
        <a:fontRef idx="minor">
          <a:schemeClr val="lt1"/>
        </a:fontRef>
      </dsp:style>
    </dsp:sp>
    <dsp:sp modelId="{854A6E55-48A1-4D92-8A51-1A55151574F4}">
      <dsp:nvSpPr>
        <dsp:cNvPr id="0" name=""/>
        <dsp:cNvSpPr/>
      </dsp:nvSpPr>
      <dsp:spPr>
        <a:xfrm>
          <a:off x="2233536" y="2897094"/>
          <a:ext cx="5158156" cy="579622"/>
        </a:xfrm>
        <a:prstGeom prst="rect">
          <a:avLst/>
        </a:prstGeom>
        <a:solidFill>
          <a:schemeClr val="bg2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3"/>
        </a:fillRef>
        <a:effectRef idx="1">
          <a:schemeClr val="accent3"/>
        </a:effectRef>
        <a:fontRef idx="minor">
          <a:schemeClr val="lt1"/>
        </a:fontRef>
      </dsp:style>
      <dsp:txBody>
        <a:bodyPr spcFirstLastPara="0" vert="horz" wrap="square" lIns="180000" tIns="43180" rIns="43180" bIns="43180" numCol="1" spcCol="1270" anchor="ctr" anchorCtr="0">
          <a:noAutofit/>
        </a:bodyPr>
        <a:lstStyle/>
        <a:p>
          <a:pPr marL="0" lvl="0" indent="0" algn="l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700" kern="1200" dirty="0">
              <a:solidFill>
                <a:schemeClr val="tx1"/>
              </a:solidFill>
            </a:rPr>
            <a:t>주주 각각의 </a:t>
          </a:r>
          <a:r>
            <a:rPr lang="ko-KR" altLang="en-US" sz="1700" b="1" kern="1200" dirty="0">
              <a:solidFill>
                <a:schemeClr val="tx1"/>
              </a:solidFill>
            </a:rPr>
            <a:t>배당소득세 및 종합소득세 절세</a:t>
          </a:r>
          <a:r>
            <a:rPr lang="ko-KR" altLang="en-US" sz="1700" kern="1200" dirty="0">
              <a:solidFill>
                <a:schemeClr val="tx1"/>
              </a:solidFill>
            </a:rPr>
            <a:t> 효과</a:t>
          </a:r>
        </a:p>
      </dsp:txBody>
      <dsp:txXfrm>
        <a:off x="2233536" y="2897094"/>
        <a:ext cx="5158156" cy="579622"/>
      </dsp:txXfrm>
    </dsp:sp>
    <dsp:sp modelId="{F263DAB8-1B16-41F4-8B8F-FC995A82DABB}">
      <dsp:nvSpPr>
        <dsp:cNvPr id="0" name=""/>
        <dsp:cNvSpPr/>
      </dsp:nvSpPr>
      <dsp:spPr>
        <a:xfrm>
          <a:off x="836478" y="2874710"/>
          <a:ext cx="1040169" cy="624391"/>
        </a:xfrm>
        <a:prstGeom prst="foldedCorner">
          <a:avLst/>
        </a:prstGeom>
        <a:solidFill>
          <a:schemeClr val="accent6">
            <a:lumMod val="50000"/>
          </a:schemeClr>
        </a:solidFill>
        <a:ln w="1905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6"/>
        </a:fillRef>
        <a:effectRef idx="1">
          <a:schemeClr val="accent6"/>
        </a:effectRef>
        <a:fontRef idx="minor">
          <a:schemeClr val="lt1"/>
        </a:fontRef>
      </dsp:style>
    </dsp:sp>
    <dsp:sp modelId="{BD6CD993-C680-4AC9-B329-176B8B493724}">
      <dsp:nvSpPr>
        <dsp:cNvPr id="0" name=""/>
        <dsp:cNvSpPr/>
      </dsp:nvSpPr>
      <dsp:spPr>
        <a:xfrm>
          <a:off x="1870892" y="3766251"/>
          <a:ext cx="5468105" cy="579622"/>
        </a:xfrm>
        <a:prstGeom prst="rect">
          <a:avLst/>
        </a:prstGeom>
        <a:solidFill>
          <a:schemeClr val="bg2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3"/>
        </a:fillRef>
        <a:effectRef idx="1">
          <a:schemeClr val="accent3"/>
        </a:effectRef>
        <a:fontRef idx="minor">
          <a:schemeClr val="lt1"/>
        </a:fontRef>
      </dsp:style>
      <dsp:txBody>
        <a:bodyPr spcFirstLastPara="0" vert="horz" wrap="square" lIns="180000" tIns="43180" rIns="43180" bIns="43180" numCol="1" spcCol="1270" anchor="ctr" anchorCtr="0">
          <a:noAutofit/>
        </a:bodyPr>
        <a:lstStyle/>
        <a:p>
          <a:pPr marL="0" lvl="0" indent="0" algn="l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700" b="1" kern="1200" dirty="0">
              <a:solidFill>
                <a:schemeClr val="tx1"/>
              </a:solidFill>
            </a:rPr>
            <a:t>추가 건강보험료 하락 </a:t>
          </a:r>
          <a:r>
            <a:rPr lang="ko-KR" altLang="en-US" sz="1700" kern="1200" dirty="0">
              <a:solidFill>
                <a:schemeClr val="tx1"/>
              </a:solidFill>
            </a:rPr>
            <a:t>효과</a:t>
          </a:r>
          <a:endParaRPr lang="en-US" altLang="ko-KR" sz="1700" kern="1200" dirty="0">
            <a:solidFill>
              <a:schemeClr val="tx1"/>
            </a:solidFill>
          </a:endParaRPr>
        </a:p>
      </dsp:txBody>
      <dsp:txXfrm>
        <a:off x="1870892" y="3766251"/>
        <a:ext cx="5468105" cy="579622"/>
      </dsp:txXfrm>
    </dsp:sp>
    <dsp:sp modelId="{B858EEE5-D2A0-403A-AEA2-7CE8D7DB3BE5}">
      <dsp:nvSpPr>
        <dsp:cNvPr id="0" name=""/>
        <dsp:cNvSpPr/>
      </dsp:nvSpPr>
      <dsp:spPr>
        <a:xfrm>
          <a:off x="421137" y="3743866"/>
          <a:ext cx="1040169" cy="624391"/>
        </a:xfrm>
        <a:prstGeom prst="foldedCorner">
          <a:avLst/>
        </a:prstGeom>
        <a:solidFill>
          <a:schemeClr val="accent6">
            <a:lumMod val="50000"/>
          </a:schemeClr>
        </a:solidFill>
        <a:ln w="1905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6"/>
        </a:fillRef>
        <a:effectRef idx="1">
          <a:schemeClr val="accent6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2" y="1"/>
            <a:ext cx="4341442" cy="345684"/>
          </a:xfrm>
          <a:prstGeom prst="rect">
            <a:avLst/>
          </a:prstGeom>
        </p:spPr>
        <p:txBody>
          <a:bodyPr vert="horz" lIns="92400" tIns="46199" rIns="92400" bIns="46199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5674954" y="1"/>
            <a:ext cx="4341442" cy="345684"/>
          </a:xfrm>
          <a:prstGeom prst="rect">
            <a:avLst/>
          </a:prstGeom>
        </p:spPr>
        <p:txBody>
          <a:bodyPr vert="horz" lIns="92400" tIns="46199" rIns="92400" bIns="46199" rtlCol="0"/>
          <a:lstStyle>
            <a:lvl1pPr algn="r">
              <a:defRPr sz="1200"/>
            </a:lvl1pPr>
          </a:lstStyle>
          <a:p>
            <a:fld id="{59471867-C927-4B4F-B397-99FF85839A68}" type="datetimeFigureOut">
              <a:rPr lang="ko-KR" altLang="en-US" smtClean="0"/>
              <a:t>2022-12-11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2" y="6544068"/>
            <a:ext cx="4341442" cy="345683"/>
          </a:xfrm>
          <a:prstGeom prst="rect">
            <a:avLst/>
          </a:prstGeom>
        </p:spPr>
        <p:txBody>
          <a:bodyPr vert="horz" lIns="92400" tIns="46199" rIns="92400" bIns="46199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5674954" y="6544068"/>
            <a:ext cx="4341442" cy="345683"/>
          </a:xfrm>
          <a:prstGeom prst="rect">
            <a:avLst/>
          </a:prstGeom>
        </p:spPr>
        <p:txBody>
          <a:bodyPr vert="horz" lIns="92400" tIns="46199" rIns="92400" bIns="46199" rtlCol="0" anchor="b"/>
          <a:lstStyle>
            <a:lvl1pPr algn="r">
              <a:defRPr sz="1200"/>
            </a:lvl1pPr>
          </a:lstStyle>
          <a:p>
            <a:fld id="{ACB67B12-5711-4EE1-A482-D3B53B1C516F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8543773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4341520" cy="345864"/>
          </a:xfrm>
          <a:prstGeom prst="rect">
            <a:avLst/>
          </a:prstGeom>
        </p:spPr>
        <p:txBody>
          <a:bodyPr vert="horz" lIns="92400" tIns="46199" rIns="92400" bIns="46199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674854" y="1"/>
            <a:ext cx="4341520" cy="345864"/>
          </a:xfrm>
          <a:prstGeom prst="rect">
            <a:avLst/>
          </a:prstGeom>
        </p:spPr>
        <p:txBody>
          <a:bodyPr vert="horz" lIns="92400" tIns="46199" rIns="92400" bIns="46199" rtlCol="0"/>
          <a:lstStyle>
            <a:lvl1pPr algn="r">
              <a:defRPr sz="1200"/>
            </a:lvl1pPr>
          </a:lstStyle>
          <a:p>
            <a:fld id="{31FE2B58-8F5A-4970-A83E-03B388DEE57F}" type="datetimeFigureOut">
              <a:rPr lang="ko-KR" altLang="en-US" smtClean="0"/>
              <a:t>2022-12-11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943225" y="862013"/>
            <a:ext cx="4132263" cy="2324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400" tIns="46199" rIns="92400" bIns="46199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01171" y="3315453"/>
            <a:ext cx="8016374" cy="2712943"/>
          </a:xfrm>
          <a:prstGeom prst="rect">
            <a:avLst/>
          </a:prstGeom>
        </p:spPr>
        <p:txBody>
          <a:bodyPr vert="horz" lIns="92400" tIns="46199" rIns="92400" bIns="46199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1" y="6543886"/>
            <a:ext cx="4341520" cy="345864"/>
          </a:xfrm>
          <a:prstGeom prst="rect">
            <a:avLst/>
          </a:prstGeom>
        </p:spPr>
        <p:txBody>
          <a:bodyPr vert="horz" lIns="92400" tIns="46199" rIns="92400" bIns="46199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674854" y="6543886"/>
            <a:ext cx="4341520" cy="345864"/>
          </a:xfrm>
          <a:prstGeom prst="rect">
            <a:avLst/>
          </a:prstGeom>
        </p:spPr>
        <p:txBody>
          <a:bodyPr vert="horz" lIns="92400" tIns="46199" rIns="92400" bIns="46199" rtlCol="0" anchor="b"/>
          <a:lstStyle>
            <a:lvl1pPr algn="r">
              <a:defRPr sz="1200"/>
            </a:lvl1pPr>
          </a:lstStyle>
          <a:p>
            <a:fld id="{D8810D58-6353-4D4D-BC4C-47CA8F4B673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001854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6EFE28-F1BC-4726-8247-C262C5FA37C4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39974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6EFE28-F1BC-4726-8247-C262C5FA37C4}" type="slidenum">
              <a:rPr lang="ko-KR" altLang="en-US" smtClean="0"/>
              <a:pPr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62661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6EFE28-F1BC-4726-8247-C262C5FA37C4}" type="slidenum">
              <a:rPr lang="ko-KR" altLang="en-US" smtClean="0"/>
              <a:pPr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16813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6EFE28-F1BC-4726-8247-C262C5FA37C4}" type="slidenum">
              <a:rPr lang="ko-KR" altLang="en-US" smtClean="0"/>
              <a:pPr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721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709863" y="519113"/>
            <a:ext cx="4584700" cy="2579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F00C09-30F8-424B-91A7-1C88EC303A0F}" type="slidenum">
              <a:rPr lang="ko-KR" altLang="en-US" smtClean="0"/>
              <a:pPr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66502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709863" y="519113"/>
            <a:ext cx="4584700" cy="2579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F00C09-30F8-424B-91A7-1C88EC303A0F}" type="slidenum">
              <a:rPr lang="ko-KR" altLang="en-US" smtClean="0"/>
              <a:pPr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33566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709863" y="519113"/>
            <a:ext cx="4584700" cy="2579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F00C09-30F8-424B-91A7-1C88EC303A0F}" type="slidenum">
              <a:rPr lang="ko-KR" altLang="en-US" smtClean="0"/>
              <a:pPr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23609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709863" y="519113"/>
            <a:ext cx="4584700" cy="2579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F00C09-30F8-424B-91A7-1C88EC303A0F}" type="slidenum">
              <a:rPr lang="ko-KR" altLang="en-US" smtClean="0"/>
              <a:pPr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02876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698750" y="515938"/>
            <a:ext cx="4567238" cy="25685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F00C09-30F8-424B-91A7-1C88EC303A0F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30558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6EFE28-F1BC-4726-8247-C262C5FA37C4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39974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6EFE28-F1BC-4726-8247-C262C5FA37C4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85260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6EFE28-F1BC-4726-8247-C262C5FA37C4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63124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6EFE28-F1BC-4726-8247-C262C5FA37C4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33191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6EFE28-F1BC-4726-8247-C262C5FA37C4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44241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6EFE28-F1BC-4726-8247-C262C5FA37C4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9084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6EFE28-F1BC-4726-8247-C262C5FA37C4}" type="slidenum">
              <a:rPr lang="ko-KR" altLang="en-US" smtClean="0"/>
              <a:pPr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16592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/>
          <p:cNvSpPr>
            <a:spLocks noGrp="1"/>
          </p:cNvSpPr>
          <p:nvPr>
            <p:ph type="pic" sz="quarter" idx="10"/>
          </p:nvPr>
        </p:nvSpPr>
        <p:spPr>
          <a:xfrm flipH="1">
            <a:off x="668061" y="659519"/>
            <a:ext cx="10899824" cy="5552596"/>
          </a:xfrm>
        </p:spPr>
        <p:txBody>
          <a:bodyPr/>
          <a:lstStyle/>
          <a:p>
            <a:r>
              <a:rPr lang="ko-KR" altLang="en-US" dirty="0"/>
              <a:t>그림을 추가하려면 아이콘을 클릭하십시오</a:t>
            </a:r>
          </a:p>
        </p:txBody>
      </p:sp>
    </p:spTree>
    <p:extLst>
      <p:ext uri="{BB962C8B-B14F-4D97-AF65-F5344CB8AC3E}">
        <p14:creationId xmlns:p14="http://schemas.microsoft.com/office/powerpoint/2010/main" val="24313966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/>
          <p:cNvSpPr>
            <a:spLocks noGrp="1"/>
          </p:cNvSpPr>
          <p:nvPr>
            <p:ph type="pic" sz="quarter" idx="10"/>
          </p:nvPr>
        </p:nvSpPr>
        <p:spPr>
          <a:xfrm>
            <a:off x="783772" y="1698171"/>
            <a:ext cx="3976914" cy="5159829"/>
          </a:xfrm>
        </p:spPr>
        <p:txBody>
          <a:bodyPr/>
          <a:lstStyle/>
          <a:p>
            <a:r>
              <a:rPr lang="ko-KR" altLang="en-US" dirty="0"/>
              <a:t>그림을 추가하려면 아이콘을 클릭하십시오</a:t>
            </a:r>
          </a:p>
        </p:txBody>
      </p:sp>
    </p:spTree>
    <p:extLst>
      <p:ext uri="{BB962C8B-B14F-4D97-AF65-F5344CB8AC3E}">
        <p14:creationId xmlns:p14="http://schemas.microsoft.com/office/powerpoint/2010/main" val="22066148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7"/>
          <p:cNvSpPr>
            <a:spLocks noGrp="1"/>
          </p:cNvSpPr>
          <p:nvPr>
            <p:ph type="pic" sz="quarter" idx="12"/>
          </p:nvPr>
        </p:nvSpPr>
        <p:spPr>
          <a:xfrm flipH="1">
            <a:off x="5450114" y="1768928"/>
            <a:ext cx="2264228" cy="2033814"/>
          </a:xfrm>
        </p:spPr>
        <p:txBody>
          <a:bodyPr/>
          <a:lstStyle/>
          <a:p>
            <a:r>
              <a:rPr lang="ko-KR" altLang="en-US" dirty="0"/>
              <a:t>그림을 추가하려면 아이콘을 클릭하십시오</a:t>
            </a:r>
          </a:p>
        </p:txBody>
      </p:sp>
      <p:sp>
        <p:nvSpPr>
          <p:cNvPr id="3" name="그림 개체 틀 7"/>
          <p:cNvSpPr>
            <a:spLocks noGrp="1"/>
          </p:cNvSpPr>
          <p:nvPr>
            <p:ph type="pic" sz="quarter" idx="10"/>
          </p:nvPr>
        </p:nvSpPr>
        <p:spPr>
          <a:xfrm flipH="1">
            <a:off x="7332939" y="3429000"/>
            <a:ext cx="4234946" cy="2755900"/>
          </a:xfrm>
        </p:spPr>
        <p:txBody>
          <a:bodyPr/>
          <a:lstStyle/>
          <a:p>
            <a:r>
              <a:rPr lang="ko-KR" altLang="en-US" dirty="0"/>
              <a:t>그림을 추가하려면 아이콘을 클릭하십시오</a:t>
            </a:r>
          </a:p>
        </p:txBody>
      </p:sp>
      <p:sp>
        <p:nvSpPr>
          <p:cNvPr id="5" name="그림 개체 틀 7"/>
          <p:cNvSpPr>
            <a:spLocks noGrp="1"/>
          </p:cNvSpPr>
          <p:nvPr>
            <p:ph type="pic" sz="quarter" idx="11"/>
          </p:nvPr>
        </p:nvSpPr>
        <p:spPr>
          <a:xfrm flipH="1">
            <a:off x="9303657" y="638629"/>
            <a:ext cx="2264228" cy="2790371"/>
          </a:xfrm>
        </p:spPr>
        <p:txBody>
          <a:bodyPr/>
          <a:lstStyle/>
          <a:p>
            <a:r>
              <a:rPr lang="ko-KR" altLang="en-US" dirty="0"/>
              <a:t>그림을 추가하려면 아이콘을 클릭하십시오</a:t>
            </a:r>
          </a:p>
        </p:txBody>
      </p:sp>
    </p:spTree>
    <p:extLst>
      <p:ext uri="{BB962C8B-B14F-4D97-AF65-F5344CB8AC3E}">
        <p14:creationId xmlns:p14="http://schemas.microsoft.com/office/powerpoint/2010/main" val="31262026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8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/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ko-KR" altLang="en-US" dirty="0"/>
              <a:t>그림을 추가하려면 아이콘을 클릭하십시오</a:t>
            </a:r>
          </a:p>
        </p:txBody>
      </p:sp>
    </p:spTree>
    <p:extLst>
      <p:ext uri="{BB962C8B-B14F-4D97-AF65-F5344CB8AC3E}">
        <p14:creationId xmlns:p14="http://schemas.microsoft.com/office/powerpoint/2010/main" val="28466643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0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/>
          <p:cNvSpPr>
            <a:spLocks noGrp="1"/>
          </p:cNvSpPr>
          <p:nvPr>
            <p:ph type="pic" sz="quarter" idx="10"/>
          </p:nvPr>
        </p:nvSpPr>
        <p:spPr>
          <a:xfrm>
            <a:off x="1045029" y="939799"/>
            <a:ext cx="5138057" cy="5007429"/>
          </a:xfrm>
        </p:spPr>
        <p:txBody>
          <a:bodyPr/>
          <a:lstStyle/>
          <a:p>
            <a:r>
              <a:rPr lang="ko-KR" altLang="en-US" dirty="0"/>
              <a:t>그림을 추가하려면 아이콘을 클릭하십시오</a:t>
            </a:r>
          </a:p>
        </p:txBody>
      </p:sp>
    </p:spTree>
    <p:extLst>
      <p:ext uri="{BB962C8B-B14F-4D97-AF65-F5344CB8AC3E}">
        <p14:creationId xmlns:p14="http://schemas.microsoft.com/office/powerpoint/2010/main" val="21105489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9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/>
          <p:cNvSpPr>
            <a:spLocks noGrp="1"/>
          </p:cNvSpPr>
          <p:nvPr>
            <p:ph type="pic" sz="quarter" idx="10"/>
          </p:nvPr>
        </p:nvSpPr>
        <p:spPr>
          <a:xfrm>
            <a:off x="899884" y="0"/>
            <a:ext cx="3410859" cy="5544457"/>
          </a:xfrm>
        </p:spPr>
        <p:txBody>
          <a:bodyPr/>
          <a:lstStyle/>
          <a:p>
            <a:r>
              <a:rPr lang="ko-KR" altLang="en-US" dirty="0"/>
              <a:t>그림을 추가하려면 아이콘을 클릭하십시오</a:t>
            </a:r>
          </a:p>
        </p:txBody>
      </p:sp>
    </p:spTree>
    <p:extLst>
      <p:ext uri="{BB962C8B-B14F-4D97-AF65-F5344CB8AC3E}">
        <p14:creationId xmlns:p14="http://schemas.microsoft.com/office/powerpoint/2010/main" val="32921948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/>
          <p:cNvSpPr>
            <a:spLocks noGrp="1"/>
          </p:cNvSpPr>
          <p:nvPr>
            <p:ph type="pic" sz="quarter" idx="10"/>
          </p:nvPr>
        </p:nvSpPr>
        <p:spPr>
          <a:xfrm>
            <a:off x="6095999" y="928912"/>
            <a:ext cx="5079999" cy="5007429"/>
          </a:xfrm>
        </p:spPr>
        <p:txBody>
          <a:bodyPr/>
          <a:lstStyle/>
          <a:p>
            <a:r>
              <a:rPr lang="ko-KR" altLang="en-US" dirty="0"/>
              <a:t>그림을 추가하려면 아이콘을 클릭하십시오</a:t>
            </a:r>
          </a:p>
        </p:txBody>
      </p:sp>
      <p:sp>
        <p:nvSpPr>
          <p:cNvPr id="3" name="그림 개체 틀 7"/>
          <p:cNvSpPr>
            <a:spLocks noGrp="1"/>
          </p:cNvSpPr>
          <p:nvPr>
            <p:ph type="pic" sz="quarter" idx="11"/>
          </p:nvPr>
        </p:nvSpPr>
        <p:spPr>
          <a:xfrm>
            <a:off x="3425373" y="3429000"/>
            <a:ext cx="2409372" cy="2507341"/>
          </a:xfrm>
        </p:spPr>
        <p:txBody>
          <a:bodyPr/>
          <a:lstStyle/>
          <a:p>
            <a:r>
              <a:rPr lang="ko-KR" altLang="en-US" dirty="0"/>
              <a:t>그림을 추가하려면 아이콘을 클릭하십시오</a:t>
            </a:r>
          </a:p>
        </p:txBody>
      </p:sp>
    </p:spTree>
    <p:extLst>
      <p:ext uri="{BB962C8B-B14F-4D97-AF65-F5344CB8AC3E}">
        <p14:creationId xmlns:p14="http://schemas.microsoft.com/office/powerpoint/2010/main" val="7602289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/>
          <p:cNvSpPr>
            <a:spLocks noGrp="1"/>
          </p:cNvSpPr>
          <p:nvPr>
            <p:ph type="pic" sz="quarter" idx="10"/>
          </p:nvPr>
        </p:nvSpPr>
        <p:spPr>
          <a:xfrm flipH="1">
            <a:off x="711603" y="3178629"/>
            <a:ext cx="4847368" cy="3679371"/>
          </a:xfrm>
        </p:spPr>
        <p:txBody>
          <a:bodyPr/>
          <a:lstStyle/>
          <a:p>
            <a:r>
              <a:rPr lang="ko-KR" altLang="en-US" dirty="0"/>
              <a:t>그림을 추가하려면 아이콘을 클릭하십시오</a:t>
            </a:r>
          </a:p>
        </p:txBody>
      </p:sp>
      <p:sp>
        <p:nvSpPr>
          <p:cNvPr id="3" name="그림 개체 틀 7"/>
          <p:cNvSpPr>
            <a:spLocks noGrp="1"/>
          </p:cNvSpPr>
          <p:nvPr>
            <p:ph type="pic" sz="quarter" idx="11"/>
          </p:nvPr>
        </p:nvSpPr>
        <p:spPr>
          <a:xfrm flipH="1">
            <a:off x="8897257" y="3178629"/>
            <a:ext cx="3294742" cy="2220685"/>
          </a:xfrm>
        </p:spPr>
        <p:txBody>
          <a:bodyPr/>
          <a:lstStyle/>
          <a:p>
            <a:r>
              <a:rPr lang="ko-KR" altLang="en-US" dirty="0"/>
              <a:t>그림을 추가하려면 아이콘을 클릭하십시오</a:t>
            </a:r>
          </a:p>
        </p:txBody>
      </p:sp>
    </p:spTree>
    <p:extLst>
      <p:ext uri="{BB962C8B-B14F-4D97-AF65-F5344CB8AC3E}">
        <p14:creationId xmlns:p14="http://schemas.microsoft.com/office/powerpoint/2010/main" val="35330779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/>
          <p:cNvSpPr>
            <a:spLocks noGrp="1"/>
          </p:cNvSpPr>
          <p:nvPr>
            <p:ph type="pic" sz="quarter" idx="10"/>
          </p:nvPr>
        </p:nvSpPr>
        <p:spPr>
          <a:xfrm flipH="1">
            <a:off x="0" y="0"/>
            <a:ext cx="3381829" cy="5196114"/>
          </a:xfrm>
        </p:spPr>
        <p:txBody>
          <a:bodyPr/>
          <a:lstStyle/>
          <a:p>
            <a:r>
              <a:rPr lang="ko-KR" altLang="en-US" dirty="0"/>
              <a:t>그림을 추가하려면 아이콘을 클릭하십시오</a:t>
            </a:r>
          </a:p>
        </p:txBody>
      </p:sp>
    </p:spTree>
    <p:extLst>
      <p:ext uri="{BB962C8B-B14F-4D97-AF65-F5344CB8AC3E}">
        <p14:creationId xmlns:p14="http://schemas.microsoft.com/office/powerpoint/2010/main" val="718747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/>
          <p:cNvSpPr>
            <a:spLocks noGrp="1"/>
          </p:cNvSpPr>
          <p:nvPr>
            <p:ph type="pic" sz="quarter" idx="10"/>
          </p:nvPr>
        </p:nvSpPr>
        <p:spPr>
          <a:xfrm>
            <a:off x="0" y="1524000"/>
            <a:ext cx="5718629" cy="3846286"/>
          </a:xfrm>
        </p:spPr>
        <p:txBody>
          <a:bodyPr/>
          <a:lstStyle/>
          <a:p>
            <a:r>
              <a:rPr lang="ko-KR" altLang="en-US" dirty="0"/>
              <a:t>그림을 추가하려면 아이콘을 클릭하십시오</a:t>
            </a:r>
          </a:p>
        </p:txBody>
      </p:sp>
    </p:spTree>
    <p:extLst>
      <p:ext uri="{BB962C8B-B14F-4D97-AF65-F5344CB8AC3E}">
        <p14:creationId xmlns:p14="http://schemas.microsoft.com/office/powerpoint/2010/main" val="4932170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/>
          <p:cNvSpPr>
            <a:spLocks noGrp="1"/>
          </p:cNvSpPr>
          <p:nvPr>
            <p:ph type="pic" sz="quarter" idx="10"/>
          </p:nvPr>
        </p:nvSpPr>
        <p:spPr>
          <a:xfrm>
            <a:off x="0" y="1828800"/>
            <a:ext cx="4171950" cy="5029200"/>
          </a:xfrm>
        </p:spPr>
        <p:txBody>
          <a:bodyPr/>
          <a:lstStyle/>
          <a:p>
            <a:r>
              <a:rPr lang="ko-KR" altLang="en-US" dirty="0"/>
              <a:t>그림을 추가하려면 아이콘을 클릭하십시오</a:t>
            </a:r>
          </a:p>
        </p:txBody>
      </p:sp>
    </p:spTree>
    <p:extLst>
      <p:ext uri="{BB962C8B-B14F-4D97-AF65-F5344CB8AC3E}">
        <p14:creationId xmlns:p14="http://schemas.microsoft.com/office/powerpoint/2010/main" val="25439210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/>
          <p:cNvSpPr>
            <a:spLocks noGrp="1"/>
          </p:cNvSpPr>
          <p:nvPr>
            <p:ph type="pic" sz="quarter" idx="10"/>
          </p:nvPr>
        </p:nvSpPr>
        <p:spPr>
          <a:xfrm flipH="1">
            <a:off x="668061" y="659519"/>
            <a:ext cx="3479800" cy="4102100"/>
          </a:xfrm>
        </p:spPr>
        <p:txBody>
          <a:bodyPr/>
          <a:lstStyle/>
          <a:p>
            <a:r>
              <a:rPr lang="ko-KR" altLang="en-US" dirty="0"/>
              <a:t>그림을 추가하려면 아이콘을 클릭하십시오</a:t>
            </a:r>
          </a:p>
        </p:txBody>
      </p:sp>
      <p:sp>
        <p:nvSpPr>
          <p:cNvPr id="4" name="그림 개체 틀 7"/>
          <p:cNvSpPr>
            <a:spLocks noGrp="1"/>
          </p:cNvSpPr>
          <p:nvPr>
            <p:ph type="pic" sz="quarter" idx="11"/>
          </p:nvPr>
        </p:nvSpPr>
        <p:spPr>
          <a:xfrm flipH="1">
            <a:off x="2407961" y="3936119"/>
            <a:ext cx="3281639" cy="2248781"/>
          </a:xfrm>
        </p:spPr>
        <p:txBody>
          <a:bodyPr/>
          <a:lstStyle/>
          <a:p>
            <a:r>
              <a:rPr lang="ko-KR" altLang="en-US" dirty="0"/>
              <a:t>그림을 추가하려면 아이콘을 클릭하십시오</a:t>
            </a:r>
          </a:p>
        </p:txBody>
      </p:sp>
    </p:spTree>
    <p:extLst>
      <p:ext uri="{BB962C8B-B14F-4D97-AF65-F5344CB8AC3E}">
        <p14:creationId xmlns:p14="http://schemas.microsoft.com/office/powerpoint/2010/main" val="13240511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/>
          <p:cNvSpPr>
            <a:spLocks noGrp="1"/>
          </p:cNvSpPr>
          <p:nvPr>
            <p:ph type="pic" sz="quarter" idx="10"/>
          </p:nvPr>
        </p:nvSpPr>
        <p:spPr>
          <a:xfrm>
            <a:off x="4333875" y="981075"/>
            <a:ext cx="3524250" cy="4895850"/>
          </a:xfrm>
        </p:spPr>
        <p:txBody>
          <a:bodyPr/>
          <a:lstStyle/>
          <a:p>
            <a:r>
              <a:rPr lang="ko-KR" altLang="en-US" dirty="0"/>
              <a:t>그림을 추가하려면 아이콘을 클릭하십시오</a:t>
            </a:r>
          </a:p>
        </p:txBody>
      </p:sp>
    </p:spTree>
    <p:extLst>
      <p:ext uri="{BB962C8B-B14F-4D97-AF65-F5344CB8AC3E}">
        <p14:creationId xmlns:p14="http://schemas.microsoft.com/office/powerpoint/2010/main" val="3210654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/>
          <p:cNvSpPr>
            <a:spLocks noGrp="1"/>
          </p:cNvSpPr>
          <p:nvPr>
            <p:ph type="pic" sz="quarter" idx="10"/>
          </p:nvPr>
        </p:nvSpPr>
        <p:spPr>
          <a:xfrm>
            <a:off x="8343900" y="2054952"/>
            <a:ext cx="3200400" cy="4803048"/>
          </a:xfrm>
        </p:spPr>
        <p:txBody>
          <a:bodyPr/>
          <a:lstStyle/>
          <a:p>
            <a:r>
              <a:rPr lang="ko-KR" altLang="en-US" dirty="0"/>
              <a:t>그림을 추가하려면 아이콘을 클릭하십시오</a:t>
            </a:r>
          </a:p>
        </p:txBody>
      </p:sp>
      <p:sp>
        <p:nvSpPr>
          <p:cNvPr id="3" name="그림 개체 틀 7"/>
          <p:cNvSpPr>
            <a:spLocks noGrp="1"/>
          </p:cNvSpPr>
          <p:nvPr>
            <p:ph type="pic" sz="quarter" idx="11"/>
          </p:nvPr>
        </p:nvSpPr>
        <p:spPr>
          <a:xfrm>
            <a:off x="4876800" y="2054952"/>
            <a:ext cx="3200400" cy="3926748"/>
          </a:xfrm>
        </p:spPr>
        <p:txBody>
          <a:bodyPr/>
          <a:lstStyle/>
          <a:p>
            <a:r>
              <a:rPr lang="ko-KR" altLang="en-US" dirty="0"/>
              <a:t>그림을 추가하려면 아이콘을 클릭하십시오</a:t>
            </a:r>
          </a:p>
        </p:txBody>
      </p:sp>
    </p:spTree>
    <p:extLst>
      <p:ext uri="{BB962C8B-B14F-4D97-AF65-F5344CB8AC3E}">
        <p14:creationId xmlns:p14="http://schemas.microsoft.com/office/powerpoint/2010/main" val="38674053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/>
          <p:cNvSpPr>
            <a:spLocks noGrp="1"/>
          </p:cNvSpPr>
          <p:nvPr>
            <p:ph type="pic" sz="quarter" idx="10"/>
          </p:nvPr>
        </p:nvSpPr>
        <p:spPr>
          <a:xfrm>
            <a:off x="6572250" y="1273902"/>
            <a:ext cx="4286250" cy="4364898"/>
          </a:xfrm>
        </p:spPr>
        <p:txBody>
          <a:bodyPr/>
          <a:lstStyle/>
          <a:p>
            <a:r>
              <a:rPr lang="ko-KR" altLang="en-US" dirty="0"/>
              <a:t>그림을 추가하려면 아이콘을 클릭하십시오</a:t>
            </a:r>
          </a:p>
        </p:txBody>
      </p:sp>
    </p:spTree>
    <p:extLst>
      <p:ext uri="{BB962C8B-B14F-4D97-AF65-F5344CB8AC3E}">
        <p14:creationId xmlns:p14="http://schemas.microsoft.com/office/powerpoint/2010/main" val="7177510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7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/>
          <p:cNvSpPr>
            <a:spLocks noGrp="1"/>
          </p:cNvSpPr>
          <p:nvPr>
            <p:ph type="pic" sz="quarter" idx="10"/>
          </p:nvPr>
        </p:nvSpPr>
        <p:spPr>
          <a:xfrm>
            <a:off x="0" y="1273902"/>
            <a:ext cx="4876800" cy="5584098"/>
          </a:xfrm>
        </p:spPr>
        <p:txBody>
          <a:bodyPr/>
          <a:lstStyle/>
          <a:p>
            <a:r>
              <a:rPr lang="ko-KR" altLang="en-US" dirty="0"/>
              <a:t>그림을 추가하려면 아이콘을 클릭하십시오</a:t>
            </a:r>
          </a:p>
        </p:txBody>
      </p:sp>
    </p:spTree>
    <p:extLst>
      <p:ext uri="{BB962C8B-B14F-4D97-AF65-F5344CB8AC3E}">
        <p14:creationId xmlns:p14="http://schemas.microsoft.com/office/powerpoint/2010/main" val="9444617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/>
          <p:cNvSpPr>
            <a:spLocks noGrp="1"/>
          </p:cNvSpPr>
          <p:nvPr>
            <p:ph type="pic" sz="quarter" idx="10"/>
          </p:nvPr>
        </p:nvSpPr>
        <p:spPr>
          <a:xfrm>
            <a:off x="6473371" y="1524000"/>
            <a:ext cx="5718629" cy="3846286"/>
          </a:xfrm>
        </p:spPr>
        <p:txBody>
          <a:bodyPr/>
          <a:lstStyle/>
          <a:p>
            <a:r>
              <a:rPr lang="ko-KR" altLang="en-US" dirty="0"/>
              <a:t>그림을 추가하려면 아이콘을 클릭하십시오</a:t>
            </a:r>
          </a:p>
        </p:txBody>
      </p:sp>
    </p:spTree>
    <p:extLst>
      <p:ext uri="{BB962C8B-B14F-4D97-AF65-F5344CB8AC3E}">
        <p14:creationId xmlns:p14="http://schemas.microsoft.com/office/powerpoint/2010/main" val="26542721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981075" y="338748"/>
            <a:ext cx="10515600" cy="1938460"/>
          </a:xfrm>
        </p:spPr>
        <p:txBody>
          <a:bodyPr>
            <a:normAutofit/>
          </a:bodyPr>
          <a:lstStyle>
            <a:lvl1pPr>
              <a:defRPr sz="3200" b="0" spc="30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altLang="ko-KR" dirty="0"/>
              <a:t>Insert your title</a:t>
            </a:r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F1A84-D49B-4166-9472-437F6EAB6A3A}" type="datetimeFigureOut">
              <a:rPr lang="ko-KR" altLang="en-US" smtClean="0"/>
              <a:t>2022-12-11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6CF8F-791F-4E5A-B4D3-68227A314219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0901413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981075" y="338748"/>
            <a:ext cx="10515600" cy="1938460"/>
          </a:xfrm>
        </p:spPr>
        <p:txBody>
          <a:bodyPr>
            <a:normAutofit/>
          </a:bodyPr>
          <a:lstStyle>
            <a:lvl1pPr>
              <a:defRPr sz="3200" b="0" spc="30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altLang="ko-KR" dirty="0"/>
              <a:t>Insert your title</a:t>
            </a:r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F1A84-D49B-4166-9472-437F6EAB6A3A}" type="datetimeFigureOut">
              <a:rPr lang="ko-KR" altLang="en-US" smtClean="0"/>
              <a:t>2022-12-11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6CF8F-791F-4E5A-B4D3-68227A314219}" type="slidenum">
              <a:rPr lang="ko-KR" altLang="en-US" smtClean="0"/>
              <a:t>‹#›</a:t>
            </a:fld>
            <a:endParaRPr lang="ko-KR" altLang="en-US" dirty="0"/>
          </a:p>
        </p:txBody>
      </p:sp>
      <p:sp>
        <p:nvSpPr>
          <p:cNvPr id="9" name="그림 개체 틀 8"/>
          <p:cNvSpPr>
            <a:spLocks noGrp="1"/>
          </p:cNvSpPr>
          <p:nvPr>
            <p:ph type="pic" sz="quarter" idx="13"/>
          </p:nvPr>
        </p:nvSpPr>
        <p:spPr>
          <a:xfrm>
            <a:off x="2026791" y="3400464"/>
            <a:ext cx="1878187" cy="1717637"/>
          </a:xfrm>
          <a:custGeom>
            <a:avLst/>
            <a:gdLst>
              <a:gd name="connsiteX0" fmla="*/ 0 w 1878187"/>
              <a:gd name="connsiteY0" fmla="*/ 0 h 1717637"/>
              <a:gd name="connsiteX1" fmla="*/ 1878187 w 1878187"/>
              <a:gd name="connsiteY1" fmla="*/ 0 h 1717637"/>
              <a:gd name="connsiteX2" fmla="*/ 1878187 w 1878187"/>
              <a:gd name="connsiteY2" fmla="*/ 1717637 h 1717637"/>
              <a:gd name="connsiteX3" fmla="*/ 0 w 1878187"/>
              <a:gd name="connsiteY3" fmla="*/ 1717637 h 1717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78187" h="1717637">
                <a:moveTo>
                  <a:pt x="0" y="0"/>
                </a:moveTo>
                <a:lnTo>
                  <a:pt x="1878187" y="0"/>
                </a:lnTo>
                <a:lnTo>
                  <a:pt x="1878187" y="1717637"/>
                </a:lnTo>
                <a:lnTo>
                  <a:pt x="0" y="171763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ko-KR" altLang="en-US" dirty="0"/>
              <a:t>그림을 추가하려면 아이콘을 클릭하십시오</a:t>
            </a:r>
          </a:p>
        </p:txBody>
      </p:sp>
    </p:spTree>
    <p:extLst>
      <p:ext uri="{BB962C8B-B14F-4D97-AF65-F5344CB8AC3E}">
        <p14:creationId xmlns:p14="http://schemas.microsoft.com/office/powerpoint/2010/main" val="358790301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1085850" y="1529373"/>
            <a:ext cx="5867400" cy="1938460"/>
          </a:xfrm>
        </p:spPr>
        <p:txBody>
          <a:bodyPr>
            <a:normAutofit/>
          </a:bodyPr>
          <a:lstStyle>
            <a:lvl1pPr>
              <a:defRPr sz="3200" b="0" spc="30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altLang="ko-KR" dirty="0"/>
              <a:t>Insert your title</a:t>
            </a:r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F1A84-D49B-4166-9472-437F6EAB6A3A}" type="datetimeFigureOut">
              <a:rPr lang="ko-KR" altLang="en-US" smtClean="0"/>
              <a:t>2022-12-11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6CF8F-791F-4E5A-B4D3-68227A314219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5892606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3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/>
          <p:cNvSpPr>
            <a:spLocks noGrp="1"/>
          </p:cNvSpPr>
          <p:nvPr>
            <p:ph type="pic" sz="quarter" idx="10"/>
          </p:nvPr>
        </p:nvSpPr>
        <p:spPr>
          <a:xfrm flipH="1">
            <a:off x="668061" y="659519"/>
            <a:ext cx="10899824" cy="5552596"/>
          </a:xfrm>
        </p:spPr>
        <p:txBody>
          <a:bodyPr/>
          <a:lstStyle/>
          <a:p>
            <a:r>
              <a:rPr lang="ko-KR" altLang="en-US" dirty="0"/>
              <a:t>그림을 추가하려면 아이콘을 클릭하십시오</a:t>
            </a:r>
          </a:p>
        </p:txBody>
      </p:sp>
    </p:spTree>
    <p:extLst>
      <p:ext uri="{BB962C8B-B14F-4D97-AF65-F5344CB8AC3E}">
        <p14:creationId xmlns:p14="http://schemas.microsoft.com/office/powerpoint/2010/main" val="41645387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24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0E2147-8111-414C-A9DB-9188F4C00C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9E57ECF-1646-4DF1-8BEB-91DFCACDC5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879A0B7-7C6C-49DE-8BB2-1AAB009A7A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79947-F07F-4524-8695-A261B96FC701}" type="datetime1">
              <a:rPr lang="ko-KR" altLang="en-US" smtClean="0"/>
              <a:t>2022-12-11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A91907A-B88D-4BE6-BB20-BC63E5751E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5359604-8175-4A13-9884-B5E753F7B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46D5B-43F9-4DD5-8931-3A13549870E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025835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/>
          <p:cNvSpPr>
            <a:spLocks noGrp="1"/>
          </p:cNvSpPr>
          <p:nvPr>
            <p:ph type="pic" sz="quarter" idx="10"/>
          </p:nvPr>
        </p:nvSpPr>
        <p:spPr>
          <a:xfrm>
            <a:off x="8521700" y="1371600"/>
            <a:ext cx="3670300" cy="5486400"/>
          </a:xfrm>
        </p:spPr>
        <p:txBody>
          <a:bodyPr/>
          <a:lstStyle/>
          <a:p>
            <a:r>
              <a:rPr lang="ko-KR" altLang="en-US" dirty="0"/>
              <a:t>그림을 추가하려면 아이콘을 클릭하십시오</a:t>
            </a:r>
          </a:p>
        </p:txBody>
      </p:sp>
    </p:spTree>
    <p:extLst>
      <p:ext uri="{BB962C8B-B14F-4D97-AF65-F5344CB8AC3E}">
        <p14:creationId xmlns:p14="http://schemas.microsoft.com/office/powerpoint/2010/main" val="172509366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98A4D4-2F85-4AF7-847B-7E5F85F204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E8FD68A-FD54-4089-9EF6-86F0BE880F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AC09477-A675-403B-A98A-254C091D0A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3446C-836D-43AA-9076-2FCAF852E891}" type="datetime1">
              <a:rPr lang="ko-KR" altLang="en-US" smtClean="0"/>
              <a:t>2022-12-11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C60A03E-D694-4E32-9C35-4CB4B5F5E2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D988299-2C0F-49C5-9B95-F248A8A98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46D5B-43F9-4DD5-8931-3A13549870E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0817986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91"/>
            <a:ext cx="103632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8"/>
            <a:ext cx="85344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00F269-1EAD-45B9-9B69-C526D967385A}" type="datetime1">
              <a:rPr lang="ko-KR" altLang="en-US" smtClean="0"/>
              <a:t>2022-12-11</a:t>
            </a:fld>
            <a:endParaRPr lang="en-US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rgbClr val="171717"/>
                </a:solidFill>
                <a:latin typeface="Malgun Gothic"/>
                <a:cs typeface="Malgun Gothic"/>
              </a:defRPr>
            </a:lvl1pPr>
          </a:lstStyle>
          <a:p>
            <a:pPr marL="25400">
              <a:lnSpc>
                <a:spcPts val="1115"/>
              </a:lnSpc>
            </a:pPr>
            <a:fld id="{81D60167-4931-47E6-BA6A-407CBD079E47}" type="slidenum">
              <a:rPr spc="-5" dirty="0"/>
              <a:pPr marL="25400">
                <a:lnSpc>
                  <a:spcPts val="1115"/>
                </a:lnSpc>
              </a:pPr>
              <a:t>‹#›</a:t>
            </a:fld>
            <a:endParaRPr spc="-5" dirty="0"/>
          </a:p>
        </p:txBody>
      </p:sp>
    </p:spTree>
    <p:extLst>
      <p:ext uri="{BB962C8B-B14F-4D97-AF65-F5344CB8AC3E}">
        <p14:creationId xmlns:p14="http://schemas.microsoft.com/office/powerpoint/2010/main" val="319183721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rgbClr val="171717"/>
                </a:solidFill>
                <a:latin typeface="Malgun Gothic"/>
                <a:cs typeface="Malgun Gothic"/>
              </a:defRPr>
            </a:lvl1pPr>
          </a:lstStyle>
          <a:p>
            <a:pPr marL="25400">
              <a:lnSpc>
                <a:spcPts val="1115"/>
              </a:lnSpc>
            </a:pPr>
            <a:fld id="{81D60167-4931-47E6-BA6A-407CBD079E47}" type="slidenum">
              <a:rPr spc="-5" dirty="0"/>
              <a:pPr marL="25400">
                <a:lnSpc>
                  <a:spcPts val="1115"/>
                </a:lnSpc>
              </a:pPr>
              <a:t>‹#›</a:t>
            </a:fld>
            <a:endParaRPr spc="-5" dirty="0"/>
          </a:p>
        </p:txBody>
      </p:sp>
    </p:spTree>
    <p:extLst>
      <p:ext uri="{BB962C8B-B14F-4D97-AF65-F5344CB8AC3E}">
        <p14:creationId xmlns:p14="http://schemas.microsoft.com/office/powerpoint/2010/main" val="147550887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0E2147-8111-414C-A9DB-9188F4C00C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9E57ECF-1646-4DF1-8BEB-91DFCACDC5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879A0B7-7C6C-49DE-8BB2-1AAB009A7A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85C20-0288-42C6-80CD-F1DE3C6FCCD8}" type="datetime1">
              <a:rPr lang="ko-KR" altLang="en-US" smtClean="0"/>
              <a:t>2022-12-11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A91907A-B88D-4BE6-BB20-BC63E5751E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5359604-8175-4A13-9884-B5E753F7B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46D5B-43F9-4DD5-8931-3A13549870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62424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98A4D4-2F85-4AF7-847B-7E5F85F204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E8FD68A-FD54-4089-9EF6-86F0BE880F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AC09477-A675-403B-A98A-254C091D0A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2A641-9178-42CF-B149-EDB8620E5DC4}" type="datetime1">
              <a:rPr lang="ko-KR" altLang="en-US" smtClean="0"/>
              <a:t>2022-12-11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C60A03E-D694-4E32-9C35-4CB4B5F5E2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D988299-2C0F-49C5-9B95-F248A8A98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46D5B-43F9-4DD5-8931-3A13549870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252946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6E76B5-5B3E-4DB0-B762-DA7931C6B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C9569EC-529B-4307-A421-0923624D54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B3B32D2-E611-4904-BEBF-F1E31AF3A7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99DF2-A8CF-45F8-BAF8-CAB281802941}" type="datetime1">
              <a:rPr lang="ko-KR" altLang="en-US" smtClean="0"/>
              <a:t>2022-12-11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ADD8B64-3E60-41E2-830B-2DAFE6CF23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A07BB7D-12C1-4969-A9E7-4634B5D51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46D5B-43F9-4DD5-8931-3A13549870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090690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977105-C903-4A5F-8ABC-F0A9F2F573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000D3FB-369A-4E0E-B369-AA2F909BD6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579E556-0B2E-4E2D-B5C1-70DD4697F7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115147F-AE8E-46FC-8556-269E58546E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B1D334-8546-4CA0-8D35-0FDA8C4E7186}" type="datetime1">
              <a:rPr lang="ko-KR" altLang="en-US" smtClean="0"/>
              <a:t>2022-12-11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ADEA809-E9DB-4E86-B8A5-EA27FB2021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4D69A2A-1913-46DE-89D2-388A0B23B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46D5B-43F9-4DD5-8931-3A13549870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05765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9EC3B4-1BAB-4E30-AB85-3656753CE2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C30B39B-BC45-4143-8D88-CF513CD99A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65588E0-F54E-45D1-A0B4-6E93E28B40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A83DA0B-A16E-49D8-A773-30433E10F0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4B2C70B-6348-4541-890D-C0F99BBBA4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E291F61-31AD-420E-8925-1A6594C7A8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B2134-600E-402E-B409-584F7D495616}" type="datetime1">
              <a:rPr lang="ko-KR" altLang="en-US" smtClean="0"/>
              <a:t>2022-12-11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2E3F7BB-8281-4D55-B9BC-6795E824B5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CDDCC10-0BFF-4F9C-966D-4ED01E40EA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46D5B-43F9-4DD5-8931-3A13549870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852011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FAA026-F245-4253-8E63-89F97FAF28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6368512-4FFA-4E54-8099-F44835C5C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FD1D9-9561-453E-97D4-1700348507CC}" type="datetime1">
              <a:rPr lang="ko-KR" altLang="en-US" smtClean="0"/>
              <a:t>2022-12-11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32651B0-289B-442A-9A96-AB1F9A3DE9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D45A888-A7B7-495B-AA5F-DC6D00484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46D5B-43F9-4DD5-8931-3A13549870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019936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2D05DE5-2581-4091-8F9A-829CF50BC4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889E-78BE-43CC-9666-1C7E9C3DB5D3}" type="datetime1">
              <a:rPr lang="ko-KR" altLang="en-US" smtClean="0"/>
              <a:t>2022-12-11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CDA5368-A5D4-473C-AE20-23E438D49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DB5F4DA-96CF-4C38-9736-3CD588B2C0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46D5B-43F9-4DD5-8931-3A13549870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52850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/>
          <p:cNvSpPr>
            <a:spLocks noGrp="1"/>
          </p:cNvSpPr>
          <p:nvPr>
            <p:ph type="pic" sz="quarter" idx="10"/>
          </p:nvPr>
        </p:nvSpPr>
        <p:spPr>
          <a:xfrm>
            <a:off x="7562850" y="1423550"/>
            <a:ext cx="3162300" cy="4062850"/>
          </a:xfrm>
        </p:spPr>
        <p:txBody>
          <a:bodyPr/>
          <a:lstStyle/>
          <a:p>
            <a:r>
              <a:rPr lang="ko-KR" altLang="en-US" dirty="0"/>
              <a:t>그림을 추가하려면 아이콘을 클릭하십시오</a:t>
            </a:r>
          </a:p>
        </p:txBody>
      </p:sp>
    </p:spTree>
    <p:extLst>
      <p:ext uri="{BB962C8B-B14F-4D97-AF65-F5344CB8AC3E}">
        <p14:creationId xmlns:p14="http://schemas.microsoft.com/office/powerpoint/2010/main" val="891308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B5AD7D-D2EB-459A-83DB-E43B89C13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B0DA539-ABEA-4763-9D42-960E4E1E71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6D4A8DC-22FA-4CB5-B690-7087192653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174B1D3-4C33-4A25-82D2-40DC2535CA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19931-499F-4EA0-8252-C1B9DB2070BE}" type="datetime1">
              <a:rPr lang="ko-KR" altLang="en-US" smtClean="0"/>
              <a:t>2022-12-11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B2D9F02-98D5-463C-B2BA-EE8E1E72CB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1330467-E0C9-41F7-B9B4-EB63765BC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46D5B-43F9-4DD5-8931-3A13549870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54769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4232AD-CDB7-43EA-953E-A94246B564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2665AAD-BEE1-483C-BD47-29F9FEA15C7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E174E4F-6E22-4605-B41F-9D7F717537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349E244-9E07-4AB7-BD67-8382F704E1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47EA0F-5487-461C-AEE5-4FF121DBA68A}" type="datetime1">
              <a:rPr lang="ko-KR" altLang="en-US" smtClean="0"/>
              <a:t>2022-12-11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EEB4FB8-1B1E-4524-9032-F0D38436AC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DEE7CA4-E6C8-4C86-9280-03DCD3447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46D5B-43F9-4DD5-8931-3A13549870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125090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6A69BE-B08F-4287-8838-303A0F60B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97F3703-2757-49B3-ADA6-256879FBB0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6F3F1F9-169A-4E2E-BD9F-E69639D8F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E15E9-337C-4EA6-9D0F-3CC918F45948}" type="datetime1">
              <a:rPr lang="ko-KR" altLang="en-US" smtClean="0"/>
              <a:t>2022-12-11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2818DB6-8B39-4B1C-874C-2BB80BB191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BAC80D-0DEB-464A-85C9-CFCB7360D3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46D5B-43F9-4DD5-8931-3A13549870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332595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64CF376-159C-439D-9C07-59CA62714C3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EB3EEA1-6F4B-43D5-97DB-C1A76BE3B1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A12605C-D3DE-4610-B620-B9A8E66C26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4CB99F-2AE7-4FEC-87E6-686D57E35CF5}" type="datetime1">
              <a:rPr lang="ko-KR" altLang="en-US" smtClean="0"/>
              <a:t>2022-12-11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DCD8030-2B32-4B60-B1F2-D22CD95030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3AA9F4F-48C0-4DBD-9257-17799F6E98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46D5B-43F9-4DD5-8931-3A13549870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498132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91"/>
            <a:ext cx="103632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8"/>
            <a:ext cx="85344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089C4C-B85E-49A1-9211-714F9670BE09}" type="datetime1">
              <a:rPr lang="ko-KR" altLang="en-US" smtClean="0"/>
              <a:t>2022-12-11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rgbClr val="171717"/>
                </a:solidFill>
                <a:latin typeface="Malgun Gothic"/>
                <a:cs typeface="Malgun Gothic"/>
              </a:defRPr>
            </a:lvl1pPr>
          </a:lstStyle>
          <a:p>
            <a:pPr marL="25400">
              <a:lnSpc>
                <a:spcPts val="1115"/>
              </a:lnSpc>
            </a:pPr>
            <a:fld id="{81D60167-4931-47E6-BA6A-407CBD079E47}" type="slidenum">
              <a:rPr spc="-5" dirty="0"/>
              <a:pPr marL="25400">
                <a:lnSpc>
                  <a:spcPts val="1115"/>
                </a:lnSpc>
              </a:pPr>
              <a:t>‹#›</a:t>
            </a:fld>
            <a:endParaRPr spc="-5" dirty="0"/>
          </a:p>
        </p:txBody>
      </p:sp>
    </p:spTree>
    <p:extLst>
      <p:ext uri="{BB962C8B-B14F-4D97-AF65-F5344CB8AC3E}">
        <p14:creationId xmlns:p14="http://schemas.microsoft.com/office/powerpoint/2010/main" val="38846859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8000"/>
          </a:xfrm>
        </p:spPr>
        <p:txBody>
          <a:bodyPr/>
          <a:lstStyle/>
          <a:p>
            <a:r>
              <a:rPr lang="ko-KR" altLang="en-US" dirty="0"/>
              <a:t>그림을 추가하려면 아이콘을 클릭하십시오</a:t>
            </a:r>
          </a:p>
        </p:txBody>
      </p:sp>
    </p:spTree>
    <p:extLst>
      <p:ext uri="{BB962C8B-B14F-4D97-AF65-F5344CB8AC3E}">
        <p14:creationId xmlns:p14="http://schemas.microsoft.com/office/powerpoint/2010/main" val="11289273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3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/>
          <p:cNvSpPr>
            <a:spLocks noGrp="1"/>
          </p:cNvSpPr>
          <p:nvPr>
            <p:ph type="pic" sz="quarter" idx="10"/>
          </p:nvPr>
        </p:nvSpPr>
        <p:spPr>
          <a:xfrm>
            <a:off x="1" y="4064000"/>
            <a:ext cx="6096000" cy="2794000"/>
          </a:xfrm>
        </p:spPr>
        <p:txBody>
          <a:bodyPr/>
          <a:lstStyle/>
          <a:p>
            <a:r>
              <a:rPr lang="ko-KR" altLang="en-US" dirty="0"/>
              <a:t>그림을 추가하려면 아이콘을 클릭하십시오</a:t>
            </a:r>
          </a:p>
        </p:txBody>
      </p:sp>
      <p:sp>
        <p:nvSpPr>
          <p:cNvPr id="3" name="그림 개체 틀 7"/>
          <p:cNvSpPr>
            <a:spLocks noGrp="1"/>
          </p:cNvSpPr>
          <p:nvPr>
            <p:ph type="pic" sz="quarter" idx="11"/>
          </p:nvPr>
        </p:nvSpPr>
        <p:spPr>
          <a:xfrm>
            <a:off x="9289144" y="4064000"/>
            <a:ext cx="2902856" cy="2794000"/>
          </a:xfrm>
        </p:spPr>
        <p:txBody>
          <a:bodyPr/>
          <a:lstStyle/>
          <a:p>
            <a:r>
              <a:rPr lang="ko-KR" altLang="en-US" dirty="0"/>
              <a:t>그림을 추가하려면 아이콘을 클릭하십시오</a:t>
            </a:r>
          </a:p>
        </p:txBody>
      </p:sp>
    </p:spTree>
    <p:extLst>
      <p:ext uri="{BB962C8B-B14F-4D97-AF65-F5344CB8AC3E}">
        <p14:creationId xmlns:p14="http://schemas.microsoft.com/office/powerpoint/2010/main" val="12328926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4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7"/>
          <p:cNvSpPr>
            <a:spLocks noGrp="1"/>
          </p:cNvSpPr>
          <p:nvPr>
            <p:ph type="pic" sz="quarter" idx="12"/>
          </p:nvPr>
        </p:nvSpPr>
        <p:spPr>
          <a:xfrm>
            <a:off x="4876800" y="896257"/>
            <a:ext cx="1770743" cy="3487058"/>
          </a:xfrm>
        </p:spPr>
        <p:txBody>
          <a:bodyPr/>
          <a:lstStyle/>
          <a:p>
            <a:r>
              <a:rPr lang="ko-KR" altLang="en-US" dirty="0"/>
              <a:t>그림을 추가하려면 아이콘을 클릭하십시오</a:t>
            </a:r>
          </a:p>
        </p:txBody>
      </p:sp>
      <p:sp>
        <p:nvSpPr>
          <p:cNvPr id="8" name="그림 개체 틀 7"/>
          <p:cNvSpPr>
            <a:spLocks noGrp="1"/>
          </p:cNvSpPr>
          <p:nvPr>
            <p:ph type="pic" sz="quarter" idx="10"/>
          </p:nvPr>
        </p:nvSpPr>
        <p:spPr>
          <a:xfrm>
            <a:off x="1137557" y="1640673"/>
            <a:ext cx="3739243" cy="2151185"/>
          </a:xfrm>
        </p:spPr>
        <p:txBody>
          <a:bodyPr/>
          <a:lstStyle/>
          <a:p>
            <a:r>
              <a:rPr lang="ko-KR" altLang="en-US" dirty="0"/>
              <a:t>그림을 추가하려면 아이콘을 클릭하십시오</a:t>
            </a:r>
          </a:p>
        </p:txBody>
      </p:sp>
      <p:sp>
        <p:nvSpPr>
          <p:cNvPr id="3" name="그림 개체 틀 7"/>
          <p:cNvSpPr>
            <a:spLocks noGrp="1"/>
          </p:cNvSpPr>
          <p:nvPr>
            <p:ph type="pic" sz="quarter" idx="11"/>
          </p:nvPr>
        </p:nvSpPr>
        <p:spPr>
          <a:xfrm>
            <a:off x="3336471" y="3791858"/>
            <a:ext cx="2120900" cy="2376714"/>
          </a:xfrm>
        </p:spPr>
        <p:txBody>
          <a:bodyPr/>
          <a:lstStyle/>
          <a:p>
            <a:r>
              <a:rPr lang="ko-KR" altLang="en-US" dirty="0"/>
              <a:t>그림을 추가하려면 아이콘을 클릭하십시오</a:t>
            </a:r>
          </a:p>
        </p:txBody>
      </p:sp>
    </p:spTree>
    <p:extLst>
      <p:ext uri="{BB962C8B-B14F-4D97-AF65-F5344CB8AC3E}">
        <p14:creationId xmlns:p14="http://schemas.microsoft.com/office/powerpoint/2010/main" val="11250983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5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/>
          <p:cNvSpPr>
            <a:spLocks noGrp="1"/>
          </p:cNvSpPr>
          <p:nvPr>
            <p:ph type="pic" sz="quarter" idx="10"/>
          </p:nvPr>
        </p:nvSpPr>
        <p:spPr>
          <a:xfrm>
            <a:off x="1208315" y="1117600"/>
            <a:ext cx="3632200" cy="4622800"/>
          </a:xfrm>
        </p:spPr>
        <p:txBody>
          <a:bodyPr/>
          <a:lstStyle/>
          <a:p>
            <a:r>
              <a:rPr lang="ko-KR" altLang="en-US" dirty="0"/>
              <a:t>그림을 추가하려면 아이콘을 클릭하십시오</a:t>
            </a:r>
          </a:p>
        </p:txBody>
      </p:sp>
    </p:spTree>
    <p:extLst>
      <p:ext uri="{BB962C8B-B14F-4D97-AF65-F5344CB8AC3E}">
        <p14:creationId xmlns:p14="http://schemas.microsoft.com/office/powerpoint/2010/main" val="4062071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/>
          <p:cNvSpPr>
            <a:spLocks noGrp="1"/>
          </p:cNvSpPr>
          <p:nvPr>
            <p:ph type="pic" sz="quarter" idx="10"/>
          </p:nvPr>
        </p:nvSpPr>
        <p:spPr>
          <a:xfrm>
            <a:off x="5588000" y="0"/>
            <a:ext cx="6604000" cy="5094514"/>
          </a:xfrm>
        </p:spPr>
        <p:txBody>
          <a:bodyPr/>
          <a:lstStyle/>
          <a:p>
            <a:r>
              <a:rPr lang="ko-KR" altLang="en-US" dirty="0"/>
              <a:t>그림을 추가하려면 아이콘을 클릭하십시오</a:t>
            </a:r>
          </a:p>
        </p:txBody>
      </p:sp>
    </p:spTree>
    <p:extLst>
      <p:ext uri="{BB962C8B-B14F-4D97-AF65-F5344CB8AC3E}">
        <p14:creationId xmlns:p14="http://schemas.microsoft.com/office/powerpoint/2010/main" val="21737673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35.xml"/><Relationship Id="rId7" Type="http://schemas.openxmlformats.org/officeDocument/2006/relationships/slideLayout" Target="../slideLayouts/slideLayout39.xml"/><Relationship Id="rId12" Type="http://schemas.openxmlformats.org/officeDocument/2006/relationships/slideLayout" Target="../slideLayouts/slideLayout44.xml"/><Relationship Id="rId2" Type="http://schemas.openxmlformats.org/officeDocument/2006/relationships/slideLayout" Target="../slideLayouts/slideLayout34.xml"/><Relationship Id="rId1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3.xml"/><Relationship Id="rId5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42.xml"/><Relationship Id="rId4" Type="http://schemas.openxmlformats.org/officeDocument/2006/relationships/slideLayout" Target="../slideLayouts/slideLayout36.xml"/><Relationship Id="rId9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0F1A84-D49B-4166-9472-437F6EAB6A3A}" type="datetimeFigureOut">
              <a:rPr lang="ko-KR" altLang="en-US" smtClean="0"/>
              <a:t>2022-12-11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ko-KR" altLang="en-US" dirty="0"/>
              <a:t>중소기업의 등대가 되겠습니다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B6CF8F-791F-4E5A-B4D3-68227A314219}" type="slidenum">
              <a:rPr lang="ko-KR" altLang="en-US" smtClean="0"/>
              <a:t>‹#›</a:t>
            </a:fld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7716" y="28297"/>
            <a:ext cx="1430215" cy="399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2612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85" r:id="rId2"/>
    <p:sldLayoutId id="2147483651" r:id="rId3"/>
    <p:sldLayoutId id="2147483653" r:id="rId4"/>
    <p:sldLayoutId id="2147483684" r:id="rId5"/>
    <p:sldLayoutId id="2147483662" r:id="rId6"/>
    <p:sldLayoutId id="2147483663" r:id="rId7"/>
    <p:sldLayoutId id="2147483687" r:id="rId8"/>
    <p:sldLayoutId id="2147483686" r:id="rId9"/>
    <p:sldLayoutId id="2147483665" r:id="rId10"/>
    <p:sldLayoutId id="2147483664" r:id="rId11"/>
    <p:sldLayoutId id="2147483667" r:id="rId12"/>
    <p:sldLayoutId id="2147483689" r:id="rId13"/>
    <p:sldLayoutId id="2147483688" r:id="rId14"/>
    <p:sldLayoutId id="2147483690" r:id="rId15"/>
    <p:sldLayoutId id="2147483691" r:id="rId16"/>
    <p:sldLayoutId id="2147483692" r:id="rId17"/>
    <p:sldLayoutId id="2147483693" r:id="rId18"/>
    <p:sldLayoutId id="2147483695" r:id="rId19"/>
    <p:sldLayoutId id="2147483699" r:id="rId20"/>
    <p:sldLayoutId id="2147483696" r:id="rId21"/>
    <p:sldLayoutId id="2147483697" r:id="rId22"/>
    <p:sldLayoutId id="2147483698" r:id="rId23"/>
    <p:sldLayoutId id="2147483694" r:id="rId24"/>
    <p:sldLayoutId id="2147483700" r:id="rId25"/>
    <p:sldLayoutId id="2147483703" r:id="rId26"/>
    <p:sldLayoutId id="2147483702" r:id="rId27"/>
    <p:sldLayoutId id="2147483704" r:id="rId28"/>
    <p:sldLayoutId id="2147483705" r:id="rId29"/>
    <p:sldLayoutId id="2147483706" r:id="rId30"/>
    <p:sldLayoutId id="2147483708" r:id="rId31"/>
    <p:sldLayoutId id="2147483723" r:id="rId3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A1B42A4-6772-403E-90D7-7F3A6C9CE9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445D9B4-936E-4CF3-BE4E-22FC569072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76FAE1B-75F4-4A3A-AF42-58A668FE7B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1453E1-C125-4A7B-9C2F-984E2E11FFF4}" type="datetime1">
              <a:rPr lang="ko-KR" altLang="en-US" smtClean="0"/>
              <a:t>2022-12-11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2E69C0C-CBC3-412B-9168-C36A1DE1B50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949122C-E353-4D24-92C8-C003927110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046D5B-43F9-4DD5-8931-3A13549870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05978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1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23.png"/><Relationship Id="rId11" Type="http://schemas.openxmlformats.org/officeDocument/2006/relationships/image" Target="../media/image28.jp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Relationship Id="rId14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2.png"/><Relationship Id="rId3" Type="http://schemas.openxmlformats.org/officeDocument/2006/relationships/image" Target="../media/image20.png"/><Relationship Id="rId7" Type="http://schemas.openxmlformats.org/officeDocument/2006/relationships/image" Target="../media/image36.png"/><Relationship Id="rId12" Type="http://schemas.openxmlformats.org/officeDocument/2006/relationships/image" Target="../media/image41.png"/><Relationship Id="rId2" Type="http://schemas.openxmlformats.org/officeDocument/2006/relationships/image" Target="../media/image32.png"/><Relationship Id="rId16" Type="http://schemas.openxmlformats.org/officeDocument/2006/relationships/image" Target="../media/image45.png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5" Type="http://schemas.openxmlformats.org/officeDocument/2006/relationships/image" Target="../media/image4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Relationship Id="rId14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20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6.png"/><Relationship Id="rId7" Type="http://schemas.openxmlformats.org/officeDocument/2006/relationships/image" Target="../media/image53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52.png"/><Relationship Id="rId5" Type="http://schemas.openxmlformats.org/officeDocument/2006/relationships/image" Target="../media/image20.png"/><Relationship Id="rId10" Type="http://schemas.openxmlformats.org/officeDocument/2006/relationships/image" Target="../media/image56.png"/><Relationship Id="rId4" Type="http://schemas.openxmlformats.org/officeDocument/2006/relationships/image" Target="../media/image51.png"/><Relationship Id="rId9" Type="http://schemas.openxmlformats.org/officeDocument/2006/relationships/image" Target="../media/image5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9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75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29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0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0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0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31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comments" Target="../comments/comment1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34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495DD32C-E11F-490A-979C-E087F702F95B}"/>
              </a:ext>
            </a:extLst>
          </p:cNvPr>
          <p:cNvSpPr txBox="1"/>
          <p:nvPr/>
        </p:nvSpPr>
        <p:spPr>
          <a:xfrm>
            <a:off x="2271160" y="2492294"/>
            <a:ext cx="663430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“</a:t>
            </a:r>
            <a:r>
              <a:rPr lang="ko-KR" altLang="en-US" sz="32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㈜</a:t>
            </a:r>
            <a:r>
              <a:rPr lang="ko-KR" altLang="en-US" sz="3200" b="1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엘테크</a:t>
            </a:r>
            <a:r>
              <a:rPr lang="en-US" altLang="ko-KR" sz="32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“</a:t>
            </a:r>
          </a:p>
          <a:p>
            <a:pPr algn="ctr"/>
            <a:endParaRPr lang="en-US" altLang="ko-KR" sz="3200" b="1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algn="ctr"/>
            <a:r>
              <a:rPr lang="ko-KR" altLang="en-US" sz="32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경영지원 컨설팅 제안서 </a:t>
            </a:r>
            <a:r>
              <a:rPr lang="en-US" altLang="ko-KR" sz="32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CC56231-EB9D-4D61-BB06-8A5A731B6E72}"/>
              </a:ext>
            </a:extLst>
          </p:cNvPr>
          <p:cNvSpPr txBox="1"/>
          <p:nvPr/>
        </p:nvSpPr>
        <p:spPr>
          <a:xfrm>
            <a:off x="7129998" y="4549754"/>
            <a:ext cx="3678148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중기이코노미 기업전략지원본부 </a:t>
            </a:r>
            <a:endParaRPr lang="en-US" altLang="ko-KR" b="1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algn="r">
              <a:lnSpc>
                <a:spcPct val="150000"/>
              </a:lnSpc>
            </a:pPr>
            <a:r>
              <a:rPr lang="en-US" altLang="ko-KR" b="1" dirty="0">
                <a:solidFill>
                  <a:srgbClr val="A08C78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2022</a:t>
            </a:r>
            <a:r>
              <a:rPr lang="ko-KR" altLang="en-US" b="1" dirty="0">
                <a:solidFill>
                  <a:srgbClr val="A08C78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년 </a:t>
            </a:r>
            <a:r>
              <a:rPr lang="en-US" altLang="ko-KR" b="1" dirty="0">
                <a:solidFill>
                  <a:srgbClr val="A08C78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12</a:t>
            </a:r>
            <a:r>
              <a:rPr lang="ko-KR" altLang="en-US" b="1" dirty="0">
                <a:solidFill>
                  <a:srgbClr val="A08C78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월 </a:t>
            </a:r>
            <a:r>
              <a:rPr lang="en-US" altLang="ko-KR" b="1" dirty="0">
                <a:solidFill>
                  <a:srgbClr val="A08C78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12</a:t>
            </a:r>
            <a:r>
              <a:rPr lang="ko-KR" altLang="en-US" b="1" dirty="0">
                <a:solidFill>
                  <a:srgbClr val="A08C78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일 </a:t>
            </a:r>
            <a:endParaRPr lang="en-US" altLang="ko-KR" b="1" dirty="0">
              <a:solidFill>
                <a:srgbClr val="A08C78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46D5B-43F9-4DD5-8931-3A13549870E1}" type="slidenum">
              <a:rPr lang="ko-KR" altLang="en-US" smtClean="0"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431809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25400">
              <a:lnSpc>
                <a:spcPts val="1115"/>
              </a:lnSpc>
            </a:pPr>
            <a:fld id="{81D60167-4931-47E6-BA6A-407CBD079E47}" type="slidenum">
              <a:rPr lang="en-US" altLang="ko-KR" spc="-5" smtClean="0"/>
              <a:pPr marL="25400">
                <a:lnSpc>
                  <a:spcPts val="1115"/>
                </a:lnSpc>
              </a:pPr>
              <a:t>10</a:t>
            </a:fld>
            <a:endParaRPr lang="en-US" altLang="ko-KR" spc="-5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98A0945-6FD8-4A4C-B6BB-66D01DC564E1}"/>
              </a:ext>
            </a:extLst>
          </p:cNvPr>
          <p:cNvCxnSpPr/>
          <p:nvPr/>
        </p:nvCxnSpPr>
        <p:spPr>
          <a:xfrm>
            <a:off x="195811" y="590192"/>
            <a:ext cx="11835213" cy="0"/>
          </a:xfrm>
          <a:prstGeom prst="line">
            <a:avLst/>
          </a:prstGeom>
          <a:ln w="38100">
            <a:solidFill>
              <a:srgbClr val="A08C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84AD6DA-DB83-442D-B826-944EA959A439}"/>
              </a:ext>
            </a:extLst>
          </p:cNvPr>
          <p:cNvSpPr txBox="1"/>
          <p:nvPr/>
        </p:nvSpPr>
        <p:spPr>
          <a:xfrm>
            <a:off x="636105" y="134004"/>
            <a:ext cx="2420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법인 </a:t>
            </a:r>
            <a:r>
              <a:rPr lang="ko-KR" altLang="en-US" b="1" dirty="0" err="1"/>
              <a:t>절세전략</a:t>
            </a:r>
            <a:endParaRPr lang="ko-KR" altLang="en-US" b="1" dirty="0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105" y="677049"/>
            <a:ext cx="9514772" cy="5426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2755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25400">
              <a:lnSpc>
                <a:spcPts val="1115"/>
              </a:lnSpc>
            </a:pPr>
            <a:fld id="{81D60167-4931-47E6-BA6A-407CBD079E47}" type="slidenum">
              <a:rPr lang="en-US" altLang="ko-KR" spc="-5" smtClean="0"/>
              <a:pPr marL="25400">
                <a:lnSpc>
                  <a:spcPts val="1115"/>
                </a:lnSpc>
              </a:pPr>
              <a:t>11</a:t>
            </a:fld>
            <a:endParaRPr lang="en-US" altLang="ko-KR" spc="-5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98A0945-6FD8-4A4C-B6BB-66D01DC564E1}"/>
              </a:ext>
            </a:extLst>
          </p:cNvPr>
          <p:cNvCxnSpPr/>
          <p:nvPr/>
        </p:nvCxnSpPr>
        <p:spPr>
          <a:xfrm flipV="1">
            <a:off x="3589154" y="1184151"/>
            <a:ext cx="7513530" cy="41552"/>
          </a:xfrm>
          <a:prstGeom prst="line">
            <a:avLst/>
          </a:prstGeom>
          <a:ln w="38100">
            <a:solidFill>
              <a:srgbClr val="A08C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84AD6DA-DB83-442D-B826-944EA959A439}"/>
              </a:ext>
            </a:extLst>
          </p:cNvPr>
          <p:cNvSpPr txBox="1"/>
          <p:nvPr/>
        </p:nvSpPr>
        <p:spPr>
          <a:xfrm>
            <a:off x="929714" y="1072271"/>
            <a:ext cx="3251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매년 </a:t>
            </a:r>
            <a:r>
              <a:rPr lang="en-US" altLang="ko-KR" b="1" dirty="0"/>
              <a:t>5</a:t>
            </a:r>
            <a:r>
              <a:rPr lang="ko-KR" altLang="en-US" b="1"/>
              <a:t>억씩 </a:t>
            </a:r>
            <a:r>
              <a:rPr lang="en-US" altLang="ko-KR" b="1" dirty="0"/>
              <a:t>20</a:t>
            </a:r>
            <a:r>
              <a:rPr lang="ko-KR" altLang="en-US" b="1"/>
              <a:t>년을 벌면</a:t>
            </a:r>
            <a:r>
              <a:rPr lang="en-US" altLang="ko-KR" b="1" dirty="0"/>
              <a:t>..</a:t>
            </a:r>
            <a:endParaRPr lang="ko-KR" altLang="en-US" b="1" dirty="0"/>
          </a:p>
        </p:txBody>
      </p:sp>
      <p:grpSp>
        <p:nvGrpSpPr>
          <p:cNvPr id="13" name="그룹 12"/>
          <p:cNvGrpSpPr/>
          <p:nvPr/>
        </p:nvGrpSpPr>
        <p:grpSpPr>
          <a:xfrm>
            <a:off x="1090831" y="1756625"/>
            <a:ext cx="1794389" cy="1868646"/>
            <a:chOff x="3305955" y="260011"/>
            <a:chExt cx="1873424" cy="1881571"/>
          </a:xfrm>
          <a:solidFill>
            <a:schemeClr val="accent4">
              <a:lumMod val="90000"/>
              <a:alpha val="72000"/>
            </a:schemeClr>
          </a:solidFill>
        </p:grpSpPr>
        <p:sp>
          <p:nvSpPr>
            <p:cNvPr id="14" name="타원 13"/>
            <p:cNvSpPr/>
            <p:nvPr/>
          </p:nvSpPr>
          <p:spPr>
            <a:xfrm>
              <a:off x="3305955" y="260011"/>
              <a:ext cx="1873424" cy="1881571"/>
            </a:xfrm>
            <a:prstGeom prst="ellipse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6" name="타원 4"/>
            <p:cNvSpPr txBox="1"/>
            <p:nvPr/>
          </p:nvSpPr>
          <p:spPr>
            <a:xfrm>
              <a:off x="3580312" y="535561"/>
              <a:ext cx="1324710" cy="1330471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9050" tIns="19050" rIns="19050" bIns="19050" numCol="1" spcCol="1270" anchor="ctr" anchorCtr="0">
              <a:noAutofit/>
            </a:bodyPr>
            <a:lstStyle/>
            <a:p>
              <a:pPr lvl="0" algn="ctr" defTabSz="13335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ko-KR" sz="3000" kern="1200" dirty="0"/>
                <a:t>100</a:t>
              </a:r>
              <a:r>
                <a:rPr lang="ko-KR" altLang="en-US" sz="3000" kern="1200" dirty="0"/>
                <a:t>억</a:t>
              </a:r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3887382" y="1782061"/>
            <a:ext cx="1398103" cy="1483337"/>
            <a:chOff x="3305955" y="260011"/>
            <a:chExt cx="1873424" cy="1881571"/>
          </a:xfrm>
          <a:solidFill>
            <a:schemeClr val="accent4">
              <a:lumMod val="90000"/>
              <a:alpha val="68000"/>
            </a:schemeClr>
          </a:solidFill>
        </p:grpSpPr>
        <p:sp>
          <p:nvSpPr>
            <p:cNvPr id="20" name="타원 19"/>
            <p:cNvSpPr/>
            <p:nvPr/>
          </p:nvSpPr>
          <p:spPr>
            <a:xfrm>
              <a:off x="3305955" y="260011"/>
              <a:ext cx="1873424" cy="1881571"/>
            </a:xfrm>
            <a:prstGeom prst="ellipse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1" name="타원 4"/>
            <p:cNvSpPr txBox="1"/>
            <p:nvPr/>
          </p:nvSpPr>
          <p:spPr>
            <a:xfrm>
              <a:off x="3580312" y="535561"/>
              <a:ext cx="1324710" cy="1330471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9050" tIns="19050" rIns="19050" bIns="19050" numCol="1" spcCol="1270" anchor="ctr" anchorCtr="0">
              <a:noAutofit/>
            </a:bodyPr>
            <a:lstStyle/>
            <a:p>
              <a:pPr lvl="0" algn="ctr" defTabSz="13335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ko-KR" sz="3000" kern="1200" dirty="0"/>
                <a:t>50</a:t>
              </a:r>
              <a:r>
                <a:rPr lang="ko-KR" altLang="en-US" sz="3000" kern="1200" dirty="0"/>
                <a:t>억</a:t>
              </a:r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3976243" y="3498819"/>
            <a:ext cx="1398103" cy="1483337"/>
            <a:chOff x="3305955" y="260011"/>
            <a:chExt cx="1873424" cy="1881571"/>
          </a:xfrm>
          <a:solidFill>
            <a:srgbClr val="FF0000">
              <a:alpha val="68000"/>
            </a:srgbClr>
          </a:solidFill>
        </p:grpSpPr>
        <p:sp>
          <p:nvSpPr>
            <p:cNvPr id="23" name="타원 22"/>
            <p:cNvSpPr/>
            <p:nvPr/>
          </p:nvSpPr>
          <p:spPr>
            <a:xfrm>
              <a:off x="3305955" y="260011"/>
              <a:ext cx="1873424" cy="1881571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4" name="타원 4"/>
            <p:cNvSpPr txBox="1"/>
            <p:nvPr/>
          </p:nvSpPr>
          <p:spPr>
            <a:xfrm>
              <a:off x="3580312" y="689039"/>
              <a:ext cx="1324711" cy="1330471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9050" tIns="19050" rIns="19050" bIns="19050" numCol="1" spcCol="1270" anchor="ctr" anchorCtr="0">
              <a:noAutofit/>
            </a:bodyPr>
            <a:lstStyle/>
            <a:p>
              <a:pPr lvl="0" algn="ctr" defTabSz="13335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ko-KR" sz="3000" kern="1200" dirty="0"/>
                <a:t>50</a:t>
              </a:r>
              <a:r>
                <a:rPr lang="ko-KR" altLang="en-US" sz="3000" kern="1200" dirty="0"/>
                <a:t>억</a:t>
              </a:r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6376508" y="1988969"/>
            <a:ext cx="818949" cy="785027"/>
            <a:chOff x="3305955" y="260011"/>
            <a:chExt cx="1873424" cy="1881571"/>
          </a:xfrm>
          <a:solidFill>
            <a:schemeClr val="accent4">
              <a:lumMod val="90000"/>
              <a:alpha val="68000"/>
            </a:schemeClr>
          </a:solidFill>
        </p:grpSpPr>
        <p:sp>
          <p:nvSpPr>
            <p:cNvPr id="26" name="타원 25"/>
            <p:cNvSpPr/>
            <p:nvPr/>
          </p:nvSpPr>
          <p:spPr>
            <a:xfrm>
              <a:off x="3305955" y="260011"/>
              <a:ext cx="1873424" cy="1881571"/>
            </a:xfrm>
            <a:prstGeom prst="ellipse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7" name="타원 4"/>
            <p:cNvSpPr txBox="1"/>
            <p:nvPr/>
          </p:nvSpPr>
          <p:spPr>
            <a:xfrm>
              <a:off x="3580312" y="535561"/>
              <a:ext cx="1324710" cy="1330471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9050" tIns="19050" rIns="19050" bIns="19050" numCol="1" spcCol="1270" anchor="ctr" anchorCtr="0">
              <a:noAutofit/>
            </a:bodyPr>
            <a:lstStyle/>
            <a:p>
              <a:pPr lvl="0" algn="ctr" defTabSz="13335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ko-KR" kern="1200" dirty="0"/>
                <a:t>25</a:t>
              </a:r>
              <a:r>
                <a:rPr lang="ko-KR" altLang="en-US" kern="1200" dirty="0"/>
                <a:t>억</a:t>
              </a:r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6351439" y="2970515"/>
            <a:ext cx="818949" cy="844115"/>
            <a:chOff x="3305955" y="260011"/>
            <a:chExt cx="1873424" cy="1881571"/>
          </a:xfrm>
          <a:solidFill>
            <a:srgbClr val="FF0000">
              <a:alpha val="68000"/>
            </a:srgbClr>
          </a:solidFill>
        </p:grpSpPr>
        <p:sp>
          <p:nvSpPr>
            <p:cNvPr id="32" name="타원 31"/>
            <p:cNvSpPr/>
            <p:nvPr/>
          </p:nvSpPr>
          <p:spPr>
            <a:xfrm>
              <a:off x="3305955" y="260011"/>
              <a:ext cx="1873424" cy="1881571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3" name="타원 4"/>
            <p:cNvSpPr txBox="1"/>
            <p:nvPr/>
          </p:nvSpPr>
          <p:spPr>
            <a:xfrm>
              <a:off x="3554534" y="684036"/>
              <a:ext cx="1324710" cy="1330471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9050" tIns="19050" rIns="19050" bIns="19050" numCol="1" spcCol="1270" anchor="ctr" anchorCtr="0">
              <a:noAutofit/>
            </a:bodyPr>
            <a:lstStyle/>
            <a:p>
              <a:pPr lvl="0" algn="ctr" defTabSz="13335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ko-KR" sz="1600" kern="1200" dirty="0"/>
                <a:t>25</a:t>
              </a:r>
              <a:r>
                <a:rPr lang="ko-KR" altLang="en-US" sz="1600" kern="1200" dirty="0"/>
                <a:t>억</a:t>
              </a:r>
            </a:p>
          </p:txBody>
        </p:sp>
      </p:grpSp>
      <p:cxnSp>
        <p:nvCxnSpPr>
          <p:cNvPr id="40" name="직선 화살표 연결선 39"/>
          <p:cNvCxnSpPr/>
          <p:nvPr/>
        </p:nvCxnSpPr>
        <p:spPr>
          <a:xfrm flipV="1">
            <a:off x="2909691" y="2540975"/>
            <a:ext cx="910811" cy="14830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/>
          <p:nvPr/>
        </p:nvCxnSpPr>
        <p:spPr>
          <a:xfrm>
            <a:off x="2931994" y="2748382"/>
            <a:ext cx="924032" cy="888153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/>
          <p:cNvCxnSpPr/>
          <p:nvPr/>
        </p:nvCxnSpPr>
        <p:spPr>
          <a:xfrm>
            <a:off x="5363402" y="2432667"/>
            <a:ext cx="924245" cy="163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/>
          <p:cNvCxnSpPr/>
          <p:nvPr/>
        </p:nvCxnSpPr>
        <p:spPr>
          <a:xfrm>
            <a:off x="5374346" y="2660069"/>
            <a:ext cx="913301" cy="434064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오른쪽 화살표 46"/>
          <p:cNvSpPr/>
          <p:nvPr/>
        </p:nvSpPr>
        <p:spPr>
          <a:xfrm>
            <a:off x="7732261" y="2893992"/>
            <a:ext cx="745970" cy="457622"/>
          </a:xfrm>
          <a:prstGeom prst="rightArrow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8" name="그룹 47"/>
          <p:cNvGrpSpPr/>
          <p:nvPr/>
        </p:nvGrpSpPr>
        <p:grpSpPr>
          <a:xfrm>
            <a:off x="9055427" y="2037838"/>
            <a:ext cx="818949" cy="785027"/>
            <a:chOff x="3305955" y="260011"/>
            <a:chExt cx="1873424" cy="1881571"/>
          </a:xfrm>
          <a:solidFill>
            <a:schemeClr val="accent4">
              <a:lumMod val="90000"/>
              <a:alpha val="68000"/>
            </a:schemeClr>
          </a:solidFill>
        </p:grpSpPr>
        <p:sp>
          <p:nvSpPr>
            <p:cNvPr id="49" name="타원 48"/>
            <p:cNvSpPr/>
            <p:nvPr/>
          </p:nvSpPr>
          <p:spPr>
            <a:xfrm>
              <a:off x="3305955" y="260011"/>
              <a:ext cx="1873424" cy="1881571"/>
            </a:xfrm>
            <a:prstGeom prst="ellipse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0" name="타원 4"/>
            <p:cNvSpPr txBox="1"/>
            <p:nvPr/>
          </p:nvSpPr>
          <p:spPr>
            <a:xfrm>
              <a:off x="3580312" y="535561"/>
              <a:ext cx="1324710" cy="1330471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9050" tIns="19050" rIns="19050" bIns="19050" numCol="1" spcCol="1270" anchor="ctr" anchorCtr="0">
              <a:noAutofit/>
            </a:bodyPr>
            <a:lstStyle/>
            <a:p>
              <a:pPr lvl="0" algn="ctr" defTabSz="13335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ko-KR" altLang="en-US" sz="1200" kern="1200" dirty="0"/>
                <a:t>실수입</a:t>
              </a:r>
              <a:endParaRPr lang="en-US" altLang="ko-KR" sz="1200" kern="1200" dirty="0"/>
            </a:p>
            <a:p>
              <a:pPr lvl="0" algn="ctr" defTabSz="13335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ko-KR" sz="1600" kern="1200" dirty="0"/>
                <a:t>25</a:t>
              </a:r>
              <a:r>
                <a:rPr lang="ko-KR" altLang="en-US" sz="1600" kern="1200" dirty="0"/>
                <a:t>억</a:t>
              </a:r>
            </a:p>
          </p:txBody>
        </p:sp>
      </p:grpSp>
      <p:grpSp>
        <p:nvGrpSpPr>
          <p:cNvPr id="51" name="그룹 50"/>
          <p:cNvGrpSpPr/>
          <p:nvPr/>
        </p:nvGrpSpPr>
        <p:grpSpPr>
          <a:xfrm>
            <a:off x="8771839" y="3206282"/>
            <a:ext cx="1726399" cy="1653993"/>
            <a:chOff x="3305955" y="260011"/>
            <a:chExt cx="1873424" cy="1881571"/>
          </a:xfrm>
          <a:solidFill>
            <a:srgbClr val="FF0000">
              <a:alpha val="68000"/>
            </a:srgbClr>
          </a:solidFill>
        </p:grpSpPr>
        <p:sp>
          <p:nvSpPr>
            <p:cNvPr id="52" name="타원 51"/>
            <p:cNvSpPr/>
            <p:nvPr/>
          </p:nvSpPr>
          <p:spPr>
            <a:xfrm>
              <a:off x="3305955" y="260011"/>
              <a:ext cx="1873424" cy="1881571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3" name="타원 4"/>
            <p:cNvSpPr txBox="1"/>
            <p:nvPr/>
          </p:nvSpPr>
          <p:spPr>
            <a:xfrm>
              <a:off x="3613694" y="612886"/>
              <a:ext cx="1324710" cy="1330471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9050" tIns="19050" rIns="19050" bIns="19050" numCol="1" spcCol="1270" anchor="ctr" anchorCtr="0">
              <a:noAutofit/>
            </a:bodyPr>
            <a:lstStyle/>
            <a:p>
              <a:pPr lvl="0" algn="ctr" defTabSz="13335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ko-KR" sz="3000" kern="1200" dirty="0"/>
                <a:t>75</a:t>
              </a:r>
              <a:r>
                <a:rPr lang="ko-KR" altLang="en-US" sz="3000" kern="1200" dirty="0"/>
                <a:t>억</a:t>
              </a:r>
            </a:p>
          </p:txBody>
        </p: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384AD6DA-DB83-442D-B826-944EA959A439}"/>
              </a:ext>
            </a:extLst>
          </p:cNvPr>
          <p:cNvSpPr txBox="1"/>
          <p:nvPr/>
        </p:nvSpPr>
        <p:spPr>
          <a:xfrm>
            <a:off x="2821428" y="2103934"/>
            <a:ext cx="11853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급여</a:t>
            </a:r>
            <a:r>
              <a:rPr lang="en-US" altLang="ko-KR" sz="1400" b="1"/>
              <a:t>.</a:t>
            </a:r>
            <a:r>
              <a:rPr lang="ko-KR" altLang="en-US" sz="1400" b="1"/>
              <a:t>상여</a:t>
            </a:r>
            <a:endParaRPr lang="ko-KR" altLang="en-US" sz="1400" b="1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4AD6DA-DB83-442D-B826-944EA959A439}"/>
              </a:ext>
            </a:extLst>
          </p:cNvPr>
          <p:cNvSpPr txBox="1"/>
          <p:nvPr/>
        </p:nvSpPr>
        <p:spPr>
          <a:xfrm>
            <a:off x="4387221" y="3837043"/>
            <a:ext cx="7079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</a:rPr>
              <a:t>세금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84AD6DA-DB83-442D-B826-944EA959A439}"/>
              </a:ext>
            </a:extLst>
          </p:cNvPr>
          <p:cNvSpPr txBox="1"/>
          <p:nvPr/>
        </p:nvSpPr>
        <p:spPr>
          <a:xfrm>
            <a:off x="5298606" y="1912297"/>
            <a:ext cx="11853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증여</a:t>
            </a:r>
            <a:r>
              <a:rPr lang="en-US" altLang="ko-KR" sz="1400" b="1" dirty="0"/>
              <a:t>, </a:t>
            </a:r>
            <a:r>
              <a:rPr lang="ko-KR" altLang="en-US" sz="1400" b="1"/>
              <a:t>상속</a:t>
            </a:r>
            <a:endParaRPr lang="en-US" altLang="ko-KR" sz="1400" b="1"/>
          </a:p>
          <a:p>
            <a:endParaRPr lang="ko-KR" altLang="en-US" sz="1400" b="1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84AD6DA-DB83-442D-B826-944EA959A439}"/>
              </a:ext>
            </a:extLst>
          </p:cNvPr>
          <p:cNvSpPr txBox="1"/>
          <p:nvPr/>
        </p:nvSpPr>
        <p:spPr>
          <a:xfrm>
            <a:off x="6526230" y="3074535"/>
            <a:ext cx="7079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</a:rPr>
              <a:t>세금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384AD6DA-DB83-442D-B826-944EA959A439}"/>
              </a:ext>
            </a:extLst>
          </p:cNvPr>
          <p:cNvSpPr txBox="1"/>
          <p:nvPr/>
        </p:nvSpPr>
        <p:spPr>
          <a:xfrm>
            <a:off x="9325282" y="3625271"/>
            <a:ext cx="7079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</a:rPr>
              <a:t>세금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384AD6DA-DB83-442D-B826-944EA959A439}"/>
              </a:ext>
            </a:extLst>
          </p:cNvPr>
          <p:cNvSpPr txBox="1"/>
          <p:nvPr/>
        </p:nvSpPr>
        <p:spPr>
          <a:xfrm>
            <a:off x="362386" y="173024"/>
            <a:ext cx="3251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err="1"/>
              <a:t>실질수입</a:t>
            </a:r>
            <a:r>
              <a:rPr lang="ko-KR" altLang="en-US" b="1"/>
              <a:t> </a:t>
            </a:r>
            <a:r>
              <a:rPr lang="en-US" altLang="ko-KR" b="1"/>
              <a:t>vs </a:t>
            </a:r>
            <a:r>
              <a:rPr lang="ko-KR" altLang="en-US" b="1"/>
              <a:t>세금</a:t>
            </a:r>
            <a:endParaRPr lang="ko-KR" altLang="en-US" b="1" dirty="0"/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998A0945-6FD8-4A4C-B6BB-66D01DC564E1}"/>
              </a:ext>
            </a:extLst>
          </p:cNvPr>
          <p:cNvCxnSpPr/>
          <p:nvPr/>
        </p:nvCxnSpPr>
        <p:spPr>
          <a:xfrm flipV="1">
            <a:off x="717167" y="5673003"/>
            <a:ext cx="10395987" cy="122532"/>
          </a:xfrm>
          <a:prstGeom prst="line">
            <a:avLst/>
          </a:prstGeom>
          <a:ln w="38100">
            <a:solidFill>
              <a:srgbClr val="A08C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998A0945-6FD8-4A4C-B6BB-66D01DC564E1}"/>
              </a:ext>
            </a:extLst>
          </p:cNvPr>
          <p:cNvCxnSpPr/>
          <p:nvPr/>
        </p:nvCxnSpPr>
        <p:spPr>
          <a:xfrm>
            <a:off x="704028" y="1184151"/>
            <a:ext cx="20939" cy="4595217"/>
          </a:xfrm>
          <a:prstGeom prst="line">
            <a:avLst/>
          </a:prstGeom>
          <a:ln w="38100">
            <a:solidFill>
              <a:srgbClr val="A08C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998A0945-6FD8-4A4C-B6BB-66D01DC564E1}"/>
              </a:ext>
            </a:extLst>
          </p:cNvPr>
          <p:cNvCxnSpPr/>
          <p:nvPr/>
        </p:nvCxnSpPr>
        <p:spPr>
          <a:xfrm>
            <a:off x="11092215" y="1184151"/>
            <a:ext cx="20939" cy="4479504"/>
          </a:xfrm>
          <a:prstGeom prst="line">
            <a:avLst/>
          </a:prstGeom>
          <a:ln w="38100">
            <a:solidFill>
              <a:srgbClr val="A08C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3970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46D5B-43F9-4DD5-8931-3A13549870E1}" type="slidenum">
              <a:rPr lang="ko-KR" altLang="en-US" smtClean="0"/>
              <a:pPr/>
              <a:t>12</a:t>
            </a:fld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30705" y="332296"/>
            <a:ext cx="3065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기업 기초정비 및 정관관리</a:t>
            </a:r>
            <a:endParaRPr lang="en-US" altLang="ko-KR" b="1" dirty="0"/>
          </a:p>
        </p:txBody>
      </p:sp>
      <p:cxnSp>
        <p:nvCxnSpPr>
          <p:cNvPr id="7" name="직선 연결선 16">
            <a:extLst>
              <a:ext uri="{FF2B5EF4-FFF2-40B4-BE49-F238E27FC236}">
                <a16:creationId xmlns:a16="http://schemas.microsoft.com/office/drawing/2014/main" id="{9817DF05-6576-EE46-8F58-62CA2ADCA664}"/>
              </a:ext>
            </a:extLst>
          </p:cNvPr>
          <p:cNvCxnSpPr>
            <a:cxnSpLocks/>
          </p:cNvCxnSpPr>
          <p:nvPr/>
        </p:nvCxnSpPr>
        <p:spPr>
          <a:xfrm>
            <a:off x="253858" y="939805"/>
            <a:ext cx="11835213" cy="0"/>
          </a:xfrm>
          <a:prstGeom prst="line">
            <a:avLst/>
          </a:prstGeom>
          <a:ln w="38100">
            <a:solidFill>
              <a:srgbClr val="A08C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7BDA3C1C-F31E-B060-9F5C-53D15AEF43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4563" y="1405665"/>
            <a:ext cx="8255997" cy="4757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7558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46D5B-43F9-4DD5-8931-3A13549870E1}" type="slidenum">
              <a:rPr lang="ko-KR" altLang="en-US" smtClean="0"/>
              <a:pPr/>
              <a:t>13</a:t>
            </a:fld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30705" y="332296"/>
            <a:ext cx="3065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기업 기초정비 및 정관관리</a:t>
            </a:r>
            <a:endParaRPr lang="en-US" altLang="ko-KR" b="1" dirty="0"/>
          </a:p>
        </p:txBody>
      </p:sp>
      <p:cxnSp>
        <p:nvCxnSpPr>
          <p:cNvPr id="7" name="직선 연결선 16">
            <a:extLst>
              <a:ext uri="{FF2B5EF4-FFF2-40B4-BE49-F238E27FC236}">
                <a16:creationId xmlns:a16="http://schemas.microsoft.com/office/drawing/2014/main" id="{9817DF05-6576-EE46-8F58-62CA2ADCA664}"/>
              </a:ext>
            </a:extLst>
          </p:cNvPr>
          <p:cNvCxnSpPr>
            <a:cxnSpLocks/>
          </p:cNvCxnSpPr>
          <p:nvPr/>
        </p:nvCxnSpPr>
        <p:spPr>
          <a:xfrm>
            <a:off x="253858" y="939805"/>
            <a:ext cx="11835213" cy="0"/>
          </a:xfrm>
          <a:prstGeom prst="line">
            <a:avLst/>
          </a:prstGeom>
          <a:ln w="38100">
            <a:solidFill>
              <a:srgbClr val="A08C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11301861-7F47-9577-965E-BE11D1106E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704" y="1323260"/>
            <a:ext cx="8983855" cy="5321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0164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46D5B-43F9-4DD5-8931-3A13549870E1}" type="slidenum">
              <a:rPr lang="ko-KR" altLang="en-US" smtClean="0"/>
              <a:pPr/>
              <a:t>14</a:t>
            </a:fld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30705" y="332296"/>
            <a:ext cx="3065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기업 기초정비 및 정관관리</a:t>
            </a:r>
            <a:endParaRPr lang="en-US" altLang="ko-KR" b="1" dirty="0"/>
          </a:p>
        </p:txBody>
      </p:sp>
      <p:cxnSp>
        <p:nvCxnSpPr>
          <p:cNvPr id="7" name="직선 연결선 16">
            <a:extLst>
              <a:ext uri="{FF2B5EF4-FFF2-40B4-BE49-F238E27FC236}">
                <a16:creationId xmlns:a16="http://schemas.microsoft.com/office/drawing/2014/main" id="{9817DF05-6576-EE46-8F58-62CA2ADCA664}"/>
              </a:ext>
            </a:extLst>
          </p:cNvPr>
          <p:cNvCxnSpPr>
            <a:cxnSpLocks/>
          </p:cNvCxnSpPr>
          <p:nvPr/>
        </p:nvCxnSpPr>
        <p:spPr>
          <a:xfrm>
            <a:off x="253858" y="939805"/>
            <a:ext cx="11835213" cy="0"/>
          </a:xfrm>
          <a:prstGeom prst="line">
            <a:avLst/>
          </a:prstGeom>
          <a:ln w="38100">
            <a:solidFill>
              <a:srgbClr val="A08C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DD57CA54-7200-BE62-777E-C9EA2272D0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975" y="1593185"/>
            <a:ext cx="8364117" cy="4763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3114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46D5B-43F9-4DD5-8931-3A13549870E1}" type="slidenum">
              <a:rPr lang="ko-KR" altLang="en-US" smtClean="0"/>
              <a:pPr/>
              <a:t>15</a:t>
            </a:fld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30705" y="332296"/>
            <a:ext cx="3065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기업 기초정비 및 정관관리</a:t>
            </a:r>
            <a:endParaRPr lang="en-US" altLang="ko-KR" b="1" dirty="0"/>
          </a:p>
        </p:txBody>
      </p:sp>
      <p:cxnSp>
        <p:nvCxnSpPr>
          <p:cNvPr id="7" name="직선 연결선 16">
            <a:extLst>
              <a:ext uri="{FF2B5EF4-FFF2-40B4-BE49-F238E27FC236}">
                <a16:creationId xmlns:a16="http://schemas.microsoft.com/office/drawing/2014/main" id="{9817DF05-6576-EE46-8F58-62CA2ADCA664}"/>
              </a:ext>
            </a:extLst>
          </p:cNvPr>
          <p:cNvCxnSpPr>
            <a:cxnSpLocks/>
          </p:cNvCxnSpPr>
          <p:nvPr/>
        </p:nvCxnSpPr>
        <p:spPr>
          <a:xfrm>
            <a:off x="253858" y="939805"/>
            <a:ext cx="11835213" cy="0"/>
          </a:xfrm>
          <a:prstGeom prst="line">
            <a:avLst/>
          </a:prstGeom>
          <a:ln w="38100">
            <a:solidFill>
              <a:srgbClr val="A08C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E7A05C8E-D5BE-E6DE-B0A3-7D5677F627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729" y="1321363"/>
            <a:ext cx="8268854" cy="5249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3980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46D5B-43F9-4DD5-8931-3A13549870E1}" type="slidenum">
              <a:rPr lang="ko-KR" altLang="en-US" smtClean="0"/>
              <a:pPr/>
              <a:t>16</a:t>
            </a:fld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30705" y="332296"/>
            <a:ext cx="3065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기업 기초정비 및 정관관리</a:t>
            </a:r>
            <a:endParaRPr lang="en-US" altLang="ko-KR" b="1" dirty="0"/>
          </a:p>
        </p:txBody>
      </p:sp>
      <p:cxnSp>
        <p:nvCxnSpPr>
          <p:cNvPr id="7" name="직선 연결선 16">
            <a:extLst>
              <a:ext uri="{FF2B5EF4-FFF2-40B4-BE49-F238E27FC236}">
                <a16:creationId xmlns:a16="http://schemas.microsoft.com/office/drawing/2014/main" id="{9817DF05-6576-EE46-8F58-62CA2ADCA664}"/>
              </a:ext>
            </a:extLst>
          </p:cNvPr>
          <p:cNvCxnSpPr>
            <a:cxnSpLocks/>
          </p:cNvCxnSpPr>
          <p:nvPr/>
        </p:nvCxnSpPr>
        <p:spPr>
          <a:xfrm>
            <a:off x="253858" y="939805"/>
            <a:ext cx="11835213" cy="0"/>
          </a:xfrm>
          <a:prstGeom prst="line">
            <a:avLst/>
          </a:prstGeom>
          <a:ln w="38100">
            <a:solidFill>
              <a:srgbClr val="A08C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956144AE-E3A1-F6A1-C83F-C999707756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509" y="1445968"/>
            <a:ext cx="8306959" cy="4972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91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46D5B-43F9-4DD5-8931-3A13549870E1}" type="slidenum">
              <a:rPr lang="ko-KR" altLang="en-US" smtClean="0"/>
              <a:pPr/>
              <a:t>17</a:t>
            </a:fld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30705" y="332296"/>
            <a:ext cx="3065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기업 기초정비 및 정관관리</a:t>
            </a:r>
            <a:endParaRPr lang="en-US" altLang="ko-KR" b="1" dirty="0"/>
          </a:p>
        </p:txBody>
      </p:sp>
      <p:cxnSp>
        <p:nvCxnSpPr>
          <p:cNvPr id="7" name="직선 연결선 16">
            <a:extLst>
              <a:ext uri="{FF2B5EF4-FFF2-40B4-BE49-F238E27FC236}">
                <a16:creationId xmlns:a16="http://schemas.microsoft.com/office/drawing/2014/main" id="{9817DF05-6576-EE46-8F58-62CA2ADCA664}"/>
              </a:ext>
            </a:extLst>
          </p:cNvPr>
          <p:cNvCxnSpPr>
            <a:cxnSpLocks/>
          </p:cNvCxnSpPr>
          <p:nvPr/>
        </p:nvCxnSpPr>
        <p:spPr>
          <a:xfrm>
            <a:off x="253858" y="939805"/>
            <a:ext cx="11835213" cy="0"/>
          </a:xfrm>
          <a:prstGeom prst="line">
            <a:avLst/>
          </a:prstGeom>
          <a:ln w="38100">
            <a:solidFill>
              <a:srgbClr val="A08C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1E5B934B-857A-8524-9608-F92EB030F4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482" y="1678902"/>
            <a:ext cx="8326012" cy="4439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6023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46D5B-43F9-4DD5-8931-3A13549870E1}" type="slidenum">
              <a:rPr lang="ko-KR" altLang="en-US" smtClean="0"/>
              <a:pPr/>
              <a:t>18</a:t>
            </a:fld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30705" y="332296"/>
            <a:ext cx="3065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기업 기초정비 및 정관관리</a:t>
            </a:r>
            <a:endParaRPr lang="en-US" altLang="ko-KR" b="1" dirty="0"/>
          </a:p>
        </p:txBody>
      </p:sp>
      <p:cxnSp>
        <p:nvCxnSpPr>
          <p:cNvPr id="7" name="직선 연결선 16">
            <a:extLst>
              <a:ext uri="{FF2B5EF4-FFF2-40B4-BE49-F238E27FC236}">
                <a16:creationId xmlns:a16="http://schemas.microsoft.com/office/drawing/2014/main" id="{9817DF05-6576-EE46-8F58-62CA2ADCA664}"/>
              </a:ext>
            </a:extLst>
          </p:cNvPr>
          <p:cNvCxnSpPr>
            <a:cxnSpLocks/>
          </p:cNvCxnSpPr>
          <p:nvPr/>
        </p:nvCxnSpPr>
        <p:spPr>
          <a:xfrm>
            <a:off x="253858" y="939805"/>
            <a:ext cx="11835213" cy="0"/>
          </a:xfrm>
          <a:prstGeom prst="line">
            <a:avLst/>
          </a:prstGeom>
          <a:ln w="38100">
            <a:solidFill>
              <a:srgbClr val="A08C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91DB5065-E147-A202-11EF-485AC29C89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705" y="1213694"/>
            <a:ext cx="8326012" cy="5325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9648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46D5B-43F9-4DD5-8931-3A13549870E1}" type="slidenum">
              <a:rPr lang="ko-KR" altLang="en-US" smtClean="0"/>
              <a:pPr/>
              <a:t>19</a:t>
            </a:fld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30705" y="332296"/>
            <a:ext cx="3065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기업 기초정비 및 정관관리</a:t>
            </a:r>
            <a:endParaRPr lang="en-US" altLang="ko-KR" b="1" dirty="0"/>
          </a:p>
        </p:txBody>
      </p:sp>
      <p:cxnSp>
        <p:nvCxnSpPr>
          <p:cNvPr id="7" name="직선 연결선 16">
            <a:extLst>
              <a:ext uri="{FF2B5EF4-FFF2-40B4-BE49-F238E27FC236}">
                <a16:creationId xmlns:a16="http://schemas.microsoft.com/office/drawing/2014/main" id="{9817DF05-6576-EE46-8F58-62CA2ADCA664}"/>
              </a:ext>
            </a:extLst>
          </p:cNvPr>
          <p:cNvCxnSpPr>
            <a:cxnSpLocks/>
          </p:cNvCxnSpPr>
          <p:nvPr/>
        </p:nvCxnSpPr>
        <p:spPr>
          <a:xfrm>
            <a:off x="253858" y="939805"/>
            <a:ext cx="11835213" cy="0"/>
          </a:xfrm>
          <a:prstGeom prst="line">
            <a:avLst/>
          </a:prstGeom>
          <a:ln w="38100">
            <a:solidFill>
              <a:srgbClr val="A08C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9BF16797-F7C0-49EF-E91A-CC8C1EF1FB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72013"/>
            <a:ext cx="8354591" cy="4953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8474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445FFB8D-ED5F-4854-9B04-AC14CDB231AF}"/>
              </a:ext>
            </a:extLst>
          </p:cNvPr>
          <p:cNvCxnSpPr/>
          <p:nvPr/>
        </p:nvCxnSpPr>
        <p:spPr>
          <a:xfrm>
            <a:off x="178393" y="828486"/>
            <a:ext cx="11835213" cy="0"/>
          </a:xfrm>
          <a:prstGeom prst="line">
            <a:avLst/>
          </a:prstGeom>
          <a:ln w="38100">
            <a:solidFill>
              <a:srgbClr val="A08C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885113" y="1345158"/>
            <a:ext cx="10557554" cy="431502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indent="139700" eaLnBrk="0" latinLnBrk="0" hangingPunct="0">
              <a:lnSpc>
                <a:spcPct val="140000"/>
              </a:lnSpc>
            </a:pPr>
            <a:r>
              <a:rPr lang="ko-KR" altLang="en-US" sz="1300" b="1" dirty="0">
                <a:latin typeface="Malgun Gothic" panose="020B0503020000020004" pitchFamily="34" charset="-127"/>
                <a:ea typeface="Malgun Gothic" panose="020B0503020000020004" pitchFamily="34" charset="-127"/>
                <a:cs typeface="굴림" pitchFamily="50" charset="-127"/>
              </a:rPr>
              <a:t>㈜</a:t>
            </a:r>
            <a:r>
              <a:rPr lang="ko-KR" altLang="en-US" sz="1300" b="1" dirty="0" err="1">
                <a:latin typeface="Malgun Gothic" panose="020B0503020000020004" pitchFamily="34" charset="-127"/>
                <a:ea typeface="Malgun Gothic" panose="020B0503020000020004" pitchFamily="34" charset="-127"/>
                <a:cs typeface="굴림" pitchFamily="50" charset="-127"/>
              </a:rPr>
              <a:t>엘테크</a:t>
            </a:r>
            <a:r>
              <a:rPr lang="ko-KR" altLang="en-US" sz="1300" b="1" dirty="0">
                <a:latin typeface="Malgun Gothic" panose="020B0503020000020004" pitchFamily="34" charset="-127"/>
                <a:ea typeface="Malgun Gothic" panose="020B0503020000020004" pitchFamily="34" charset="-127"/>
                <a:cs typeface="굴림" pitchFamily="50" charset="-127"/>
              </a:rPr>
              <a:t> </a:t>
            </a:r>
            <a:r>
              <a:rPr lang="ko-KR" altLang="en-US" sz="1300" b="1" dirty="0" err="1">
                <a:latin typeface="Malgun Gothic" panose="020B0503020000020004" pitchFamily="34" charset="-127"/>
                <a:ea typeface="Malgun Gothic" panose="020B0503020000020004" pitchFamily="34" charset="-127"/>
                <a:cs typeface="굴림" pitchFamily="50" charset="-127"/>
              </a:rPr>
              <a:t>기업자문</a:t>
            </a:r>
            <a:r>
              <a:rPr lang="ko-KR" altLang="en-US" sz="1300" b="1" dirty="0">
                <a:latin typeface="Malgun Gothic" panose="020B0503020000020004" pitchFamily="34" charset="-127"/>
                <a:ea typeface="Malgun Gothic" panose="020B0503020000020004" pitchFamily="34" charset="-127"/>
                <a:cs typeface="굴림" pitchFamily="50" charset="-127"/>
              </a:rPr>
              <a:t> 컨설팅을 함에 있어서 </a:t>
            </a:r>
            <a:endParaRPr lang="en-US" altLang="ko-KR" sz="1300" b="1" dirty="0">
              <a:latin typeface="Malgun Gothic" panose="020B0503020000020004" pitchFamily="34" charset="-127"/>
              <a:ea typeface="Malgun Gothic" panose="020B0503020000020004" pitchFamily="34" charset="-127"/>
              <a:cs typeface="굴림" pitchFamily="50" charset="-127"/>
            </a:endParaRPr>
          </a:p>
          <a:p>
            <a:pPr indent="139700" eaLnBrk="0" latinLnBrk="0" hangingPunct="0">
              <a:lnSpc>
                <a:spcPct val="140000"/>
              </a:lnSpc>
            </a:pPr>
            <a:r>
              <a:rPr lang="ko-KR" altLang="en-US" sz="1300" b="1" dirty="0">
                <a:solidFill>
                  <a:srgbClr val="00206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굴림" pitchFamily="50" charset="-127"/>
              </a:rPr>
              <a:t>자문과정에서 얻어진 비밀의 보호가 중요함을 인식하고 보호할 것이며</a:t>
            </a:r>
            <a:r>
              <a:rPr lang="en-US" altLang="ko-KR" sz="1300" b="1" dirty="0">
                <a:latin typeface="Malgun Gothic" panose="020B0503020000020004" pitchFamily="34" charset="-127"/>
                <a:ea typeface="Malgun Gothic" panose="020B0503020000020004" pitchFamily="34" charset="-127"/>
                <a:cs typeface="굴림" pitchFamily="50" charset="-127"/>
              </a:rPr>
              <a:t>, </a:t>
            </a:r>
            <a:br>
              <a:rPr lang="en-US" altLang="ko-KR" sz="1300" b="1" dirty="0">
                <a:latin typeface="Malgun Gothic" panose="020B0503020000020004" pitchFamily="34" charset="-127"/>
                <a:ea typeface="Malgun Gothic" panose="020B0503020000020004" pitchFamily="34" charset="-127"/>
                <a:cs typeface="굴림" pitchFamily="50" charset="-127"/>
              </a:rPr>
            </a:br>
            <a:r>
              <a:rPr lang="en-US" altLang="ko-KR" sz="1300" b="1" dirty="0">
                <a:latin typeface="Malgun Gothic" panose="020B0503020000020004" pitchFamily="34" charset="-127"/>
                <a:ea typeface="Malgun Gothic" panose="020B0503020000020004" pitchFamily="34" charset="-127"/>
                <a:cs typeface="굴림" pitchFamily="50" charset="-127"/>
              </a:rPr>
              <a:t>  </a:t>
            </a:r>
            <a:r>
              <a:rPr lang="ko-KR" altLang="en-US" sz="1300" b="1" dirty="0">
                <a:latin typeface="Malgun Gothic" panose="020B0503020000020004" pitchFamily="34" charset="-127"/>
                <a:ea typeface="Malgun Gothic" panose="020B0503020000020004" pitchFamily="34" charset="-127"/>
                <a:cs typeface="굴림" pitchFamily="50" charset="-127"/>
              </a:rPr>
              <a:t>맡은 바 자문을 충실히 수행하고</a:t>
            </a:r>
            <a:r>
              <a:rPr lang="en-US" altLang="ko-KR" sz="1300" b="1" dirty="0">
                <a:latin typeface="Malgun Gothic" panose="020B0503020000020004" pitchFamily="34" charset="-127"/>
                <a:ea typeface="Malgun Gothic" panose="020B0503020000020004" pitchFamily="34" charset="-127"/>
                <a:cs typeface="굴림" pitchFamily="50" charset="-127"/>
              </a:rPr>
              <a:t>, </a:t>
            </a:r>
            <a:r>
              <a:rPr lang="ko-KR" altLang="en-US" sz="1300" b="1" dirty="0">
                <a:latin typeface="Malgun Gothic" panose="020B0503020000020004" pitchFamily="34" charset="-127"/>
                <a:ea typeface="Malgun Gothic" panose="020B0503020000020004" pitchFamily="34" charset="-127"/>
                <a:cs typeface="굴림" pitchFamily="50" charset="-127"/>
              </a:rPr>
              <a:t>다음과 같이 기업비밀보호를 준수할 것을 엄숙히 서약합니다</a:t>
            </a:r>
            <a:r>
              <a:rPr lang="en-US" altLang="ko-KR" sz="1300" b="1" dirty="0">
                <a:latin typeface="Malgun Gothic" panose="020B0503020000020004" pitchFamily="34" charset="-127"/>
                <a:ea typeface="Malgun Gothic" panose="020B0503020000020004" pitchFamily="34" charset="-127"/>
                <a:cs typeface="굴림" pitchFamily="50" charset="-127"/>
              </a:rPr>
              <a:t>.</a:t>
            </a:r>
            <a:br>
              <a:rPr lang="en-US" altLang="ko-KR" sz="1300" b="1" dirty="0">
                <a:latin typeface="Malgun Gothic" panose="020B0503020000020004" pitchFamily="34" charset="-127"/>
                <a:ea typeface="Malgun Gothic" panose="020B0503020000020004" pitchFamily="34" charset="-127"/>
                <a:cs typeface="굴림" pitchFamily="50" charset="-127"/>
              </a:rPr>
            </a:br>
            <a:br>
              <a:rPr lang="en-US" altLang="ko-KR" sz="1300" b="1" dirty="0">
                <a:latin typeface="Malgun Gothic" panose="020B0503020000020004" pitchFamily="34" charset="-127"/>
                <a:ea typeface="Malgun Gothic" panose="020B0503020000020004" pitchFamily="34" charset="-127"/>
                <a:cs typeface="굴림" pitchFamily="50" charset="-127"/>
              </a:rPr>
            </a:br>
            <a:r>
              <a:rPr lang="en-US" altLang="ko-KR" sz="1300" b="1" dirty="0">
                <a:latin typeface="Malgun Gothic" panose="020B0503020000020004" pitchFamily="34" charset="-127"/>
                <a:ea typeface="Malgun Gothic" panose="020B0503020000020004" pitchFamily="34" charset="-127"/>
                <a:cs typeface="굴림" pitchFamily="50" charset="-127"/>
              </a:rPr>
              <a:t>                                                                - </a:t>
            </a:r>
            <a:r>
              <a:rPr lang="ko-KR" altLang="en-US" sz="1300" b="1" dirty="0">
                <a:latin typeface="Malgun Gothic" panose="020B0503020000020004" pitchFamily="34" charset="-127"/>
                <a:ea typeface="Malgun Gothic" panose="020B0503020000020004" pitchFamily="34" charset="-127"/>
                <a:cs typeface="굴림" pitchFamily="50" charset="-127"/>
              </a:rPr>
              <a:t>다  음 </a:t>
            </a:r>
            <a:r>
              <a:rPr lang="en-US" altLang="ko-KR" sz="1300" b="1" dirty="0">
                <a:latin typeface="Malgun Gothic" panose="020B0503020000020004" pitchFamily="34" charset="-127"/>
                <a:ea typeface="Malgun Gothic" panose="020B0503020000020004" pitchFamily="34" charset="-127"/>
                <a:cs typeface="굴림" pitchFamily="50" charset="-127"/>
              </a:rPr>
              <a:t>– </a:t>
            </a:r>
          </a:p>
          <a:p>
            <a:pPr indent="139700" eaLnBrk="0" latinLnBrk="0" hangingPunct="0">
              <a:lnSpc>
                <a:spcPct val="140000"/>
              </a:lnSpc>
            </a:pPr>
            <a:endParaRPr lang="en-US" altLang="ko-KR" sz="1300" b="1" dirty="0">
              <a:latin typeface="Malgun Gothic" panose="020B0503020000020004" pitchFamily="34" charset="-127"/>
              <a:ea typeface="Malgun Gothic" panose="020B0503020000020004" pitchFamily="34" charset="-127"/>
              <a:cs typeface="굴림" pitchFamily="50" charset="-127"/>
            </a:endParaRPr>
          </a:p>
          <a:p>
            <a:pPr marL="342900" indent="-342900" eaLnBrk="0" latinLnBrk="0" hangingPunct="0">
              <a:lnSpc>
                <a:spcPct val="140000"/>
              </a:lnSpc>
              <a:buAutoNum type="arabicPeriod"/>
            </a:pPr>
            <a:r>
              <a:rPr lang="ko-KR" altLang="en-US" sz="1300" b="1" dirty="0">
                <a:latin typeface="Malgun Gothic" panose="020B0503020000020004" pitchFamily="34" charset="-127"/>
                <a:ea typeface="Malgun Gothic" panose="020B0503020000020004" pitchFamily="34" charset="-127"/>
                <a:cs typeface="굴림" pitchFamily="50" charset="-127"/>
              </a:rPr>
              <a:t>기       간 </a:t>
            </a:r>
            <a:r>
              <a:rPr lang="en-US" altLang="ko-KR" sz="1300" b="1" dirty="0">
                <a:latin typeface="Malgun Gothic" panose="020B0503020000020004" pitchFamily="34" charset="-127"/>
                <a:ea typeface="Malgun Gothic" panose="020B0503020000020004" pitchFamily="34" charset="-127"/>
                <a:cs typeface="굴림" pitchFamily="50" charset="-127"/>
              </a:rPr>
              <a:t>:  </a:t>
            </a:r>
            <a:r>
              <a:rPr lang="ko-KR" altLang="en-US" sz="1300" b="1" dirty="0">
                <a:latin typeface="Malgun Gothic" panose="020B0503020000020004" pitchFamily="34" charset="-127"/>
                <a:ea typeface="Malgun Gothic" panose="020B0503020000020004" pitchFamily="34" charset="-127"/>
                <a:cs typeface="굴림" pitchFamily="50" charset="-127"/>
              </a:rPr>
              <a:t>최종 브리핑부터 </a:t>
            </a:r>
            <a:r>
              <a:rPr lang="en-US" altLang="ko-KR" sz="1300" b="1" dirty="0">
                <a:latin typeface="Malgun Gothic" panose="020B0503020000020004" pitchFamily="34" charset="-127"/>
                <a:ea typeface="Malgun Gothic" panose="020B0503020000020004" pitchFamily="34" charset="-127"/>
                <a:cs typeface="굴림" pitchFamily="50" charset="-127"/>
              </a:rPr>
              <a:t>5</a:t>
            </a:r>
            <a:r>
              <a:rPr lang="ko-KR" altLang="en-US" sz="1300" b="1" dirty="0">
                <a:latin typeface="Malgun Gothic" panose="020B0503020000020004" pitchFamily="34" charset="-127"/>
                <a:ea typeface="Malgun Gothic" panose="020B0503020000020004" pitchFamily="34" charset="-127"/>
                <a:cs typeface="굴림" pitchFamily="50" charset="-127"/>
              </a:rPr>
              <a:t>년까지 </a:t>
            </a:r>
            <a:endParaRPr lang="en-US" altLang="ko-KR" sz="1300" b="1" dirty="0">
              <a:latin typeface="Malgun Gothic" panose="020B0503020000020004" pitchFamily="34" charset="-127"/>
              <a:ea typeface="Malgun Gothic" panose="020B0503020000020004" pitchFamily="34" charset="-127"/>
              <a:cs typeface="굴림" pitchFamily="50" charset="-127"/>
            </a:endParaRPr>
          </a:p>
          <a:p>
            <a:pPr marL="342900" indent="-342900" eaLnBrk="0" latinLnBrk="0" hangingPunct="0">
              <a:lnSpc>
                <a:spcPct val="140000"/>
              </a:lnSpc>
              <a:buAutoNum type="arabicPeriod"/>
            </a:pPr>
            <a:r>
              <a:rPr lang="ko-KR" altLang="en-US" sz="1300" b="1" dirty="0">
                <a:latin typeface="Malgun Gothic" panose="020B0503020000020004" pitchFamily="34" charset="-127"/>
                <a:ea typeface="Malgun Gothic" panose="020B0503020000020004" pitchFamily="34" charset="-127"/>
                <a:cs typeface="굴림" pitchFamily="50" charset="-127"/>
              </a:rPr>
              <a:t>자문 내용 </a:t>
            </a:r>
            <a:r>
              <a:rPr lang="en-US" altLang="ko-KR" sz="1300" b="1" dirty="0">
                <a:latin typeface="Malgun Gothic" panose="020B0503020000020004" pitchFamily="34" charset="-127"/>
                <a:ea typeface="Malgun Gothic" panose="020B0503020000020004" pitchFamily="34" charset="-127"/>
                <a:cs typeface="굴림" pitchFamily="50" charset="-127"/>
              </a:rPr>
              <a:t>:  </a:t>
            </a:r>
            <a:r>
              <a:rPr lang="ko-KR" altLang="en-US" sz="1300" b="1" dirty="0">
                <a:latin typeface="Malgun Gothic" panose="020B0503020000020004" pitchFamily="34" charset="-127"/>
                <a:ea typeface="Malgun Gothic" panose="020B0503020000020004" pitchFamily="34" charset="-127"/>
                <a:cs typeface="굴림" pitchFamily="50" charset="-127"/>
              </a:rPr>
              <a:t>지속가능기업 전략 및 실행 </a:t>
            </a:r>
            <a:r>
              <a:rPr lang="ko-KR" altLang="en-US" sz="1300" b="1" dirty="0" err="1">
                <a:latin typeface="Malgun Gothic" panose="020B0503020000020004" pitchFamily="34" charset="-127"/>
                <a:ea typeface="Malgun Gothic" panose="020B0503020000020004" pitchFamily="34" charset="-127"/>
                <a:cs typeface="굴림" pitchFamily="50" charset="-127"/>
              </a:rPr>
              <a:t>로드맵</a:t>
            </a:r>
            <a:r>
              <a:rPr lang="ko-KR" altLang="en-US" sz="1300" b="1" dirty="0">
                <a:latin typeface="Malgun Gothic" panose="020B0503020000020004" pitchFamily="34" charset="-127"/>
                <a:ea typeface="Malgun Gothic" panose="020B0503020000020004" pitchFamily="34" charset="-127"/>
                <a:cs typeface="굴림" pitchFamily="50" charset="-127"/>
              </a:rPr>
              <a:t> 구성</a:t>
            </a:r>
            <a:endParaRPr lang="en-US" altLang="ko-KR" sz="1300" b="1" dirty="0">
              <a:latin typeface="Malgun Gothic" panose="020B0503020000020004" pitchFamily="34" charset="-127"/>
              <a:ea typeface="Malgun Gothic" panose="020B0503020000020004" pitchFamily="34" charset="-127"/>
              <a:cs typeface="굴림" pitchFamily="50" charset="-127"/>
            </a:endParaRPr>
          </a:p>
          <a:p>
            <a:pPr marL="342900" indent="-342900" eaLnBrk="0" latinLnBrk="0" hangingPunct="0">
              <a:lnSpc>
                <a:spcPct val="140000"/>
              </a:lnSpc>
              <a:buAutoNum type="arabicPeriod"/>
            </a:pPr>
            <a:r>
              <a:rPr lang="ko-KR" altLang="en-US" sz="1300" b="1" dirty="0">
                <a:latin typeface="Malgun Gothic" panose="020B0503020000020004" pitchFamily="34" charset="-127"/>
                <a:ea typeface="Malgun Gothic" panose="020B0503020000020004" pitchFamily="34" charset="-127"/>
                <a:cs typeface="굴림" pitchFamily="50" charset="-127"/>
              </a:rPr>
              <a:t>본 기업컨설팅 중에 발생하는 대표이사 및 기업에 관한 영업정보 및 최종 성과물 등 모든 산출물에 대한     </a:t>
            </a:r>
            <a:endParaRPr lang="en-US" altLang="ko-KR" sz="1300" b="1" dirty="0">
              <a:latin typeface="Malgun Gothic" panose="020B0503020000020004" pitchFamily="34" charset="-127"/>
              <a:ea typeface="Malgun Gothic" panose="020B0503020000020004" pitchFamily="34" charset="-127"/>
              <a:cs typeface="굴림" pitchFamily="50" charset="-127"/>
            </a:endParaRPr>
          </a:p>
          <a:p>
            <a:pPr indent="139700" eaLnBrk="0" latinLnBrk="0" hangingPunct="0">
              <a:lnSpc>
                <a:spcPct val="140000"/>
              </a:lnSpc>
            </a:pPr>
            <a:r>
              <a:rPr lang="en-US" altLang="ko-KR" sz="1300" b="1" dirty="0">
                <a:latin typeface="Malgun Gothic" panose="020B0503020000020004" pitchFamily="34" charset="-127"/>
                <a:ea typeface="Malgun Gothic" panose="020B0503020000020004" pitchFamily="34" charset="-127"/>
                <a:cs typeface="굴림" pitchFamily="50" charset="-127"/>
              </a:rPr>
              <a:t>    </a:t>
            </a:r>
            <a:r>
              <a:rPr lang="ko-KR" altLang="en-US" sz="1300" b="1" dirty="0">
                <a:latin typeface="Malgun Gothic" panose="020B0503020000020004" pitchFamily="34" charset="-127"/>
                <a:ea typeface="Malgun Gothic" panose="020B0503020000020004" pitchFamily="34" charset="-127"/>
                <a:cs typeface="굴림" pitchFamily="50" charset="-127"/>
              </a:rPr>
              <a:t>일체의 권리는 ㈜</a:t>
            </a:r>
            <a:r>
              <a:rPr lang="ko-KR" altLang="en-US" sz="1300" b="1" dirty="0" err="1">
                <a:latin typeface="Malgun Gothic" panose="020B0503020000020004" pitchFamily="34" charset="-127"/>
                <a:ea typeface="Malgun Gothic" panose="020B0503020000020004" pitchFamily="34" charset="-127"/>
                <a:cs typeface="굴림" pitchFamily="50" charset="-127"/>
              </a:rPr>
              <a:t>엘테크에</a:t>
            </a:r>
            <a:r>
              <a:rPr lang="ko-KR" altLang="en-US" sz="1300" b="1" dirty="0">
                <a:latin typeface="Malgun Gothic" panose="020B0503020000020004" pitchFamily="34" charset="-127"/>
                <a:ea typeface="Malgun Gothic" panose="020B0503020000020004" pitchFamily="34" charset="-127"/>
                <a:cs typeface="굴림" pitchFamily="50" charset="-127"/>
              </a:rPr>
              <a:t> 귀속되며  공개하지 않는다</a:t>
            </a:r>
            <a:r>
              <a:rPr lang="en-US" altLang="ko-KR" sz="1300" b="1" dirty="0">
                <a:latin typeface="Malgun Gothic" panose="020B0503020000020004" pitchFamily="34" charset="-127"/>
                <a:ea typeface="Malgun Gothic" panose="020B0503020000020004" pitchFamily="34" charset="-127"/>
                <a:cs typeface="굴림" pitchFamily="50" charset="-127"/>
              </a:rPr>
              <a:t>. </a:t>
            </a:r>
          </a:p>
          <a:p>
            <a:pPr marL="342900" indent="-342900" eaLnBrk="0" latinLnBrk="0" hangingPunct="0">
              <a:lnSpc>
                <a:spcPct val="140000"/>
              </a:lnSpc>
              <a:buAutoNum type="arabicPeriod" startAt="4"/>
            </a:pPr>
            <a:r>
              <a:rPr lang="ko-KR" altLang="en-US" sz="1300" b="1" dirty="0">
                <a:latin typeface="Malgun Gothic" panose="020B0503020000020004" pitchFamily="34" charset="-127"/>
                <a:ea typeface="Malgun Gothic" panose="020B0503020000020004" pitchFamily="34" charset="-127"/>
                <a:cs typeface="굴림" pitchFamily="50" charset="-127"/>
              </a:rPr>
              <a:t>자문 수행과정에서  기업활동에 방해가 되는 행위를 해서는 안되며</a:t>
            </a:r>
            <a:r>
              <a:rPr lang="en-US" altLang="ko-KR" sz="1300" b="1" dirty="0">
                <a:latin typeface="Malgun Gothic" panose="020B0503020000020004" pitchFamily="34" charset="-127"/>
                <a:ea typeface="Malgun Gothic" panose="020B0503020000020004" pitchFamily="34" charset="-127"/>
                <a:cs typeface="굴림" pitchFamily="50" charset="-127"/>
              </a:rPr>
              <a:t>, </a:t>
            </a:r>
            <a:r>
              <a:rPr lang="ko-KR" altLang="en-US" sz="1300" b="1" dirty="0">
                <a:latin typeface="Malgun Gothic" panose="020B0503020000020004" pitchFamily="34" charset="-127"/>
                <a:ea typeface="Malgun Gothic" panose="020B0503020000020004" pitchFamily="34" charset="-127"/>
                <a:cs typeface="굴림" pitchFamily="50" charset="-127"/>
              </a:rPr>
              <a:t>이와 관련하여 </a:t>
            </a:r>
            <a:r>
              <a:rPr lang="en-US" altLang="ko-KR" sz="1300" b="1" dirty="0">
                <a:latin typeface="Malgun Gothic" panose="020B0503020000020004" pitchFamily="34" charset="-127"/>
                <a:ea typeface="Malgun Gothic" panose="020B0503020000020004" pitchFamily="34" charset="-127"/>
                <a:cs typeface="굴림" pitchFamily="50" charset="-127"/>
              </a:rPr>
              <a:t> </a:t>
            </a:r>
            <a:r>
              <a:rPr lang="ko-KR" altLang="en-US" sz="1300" b="1" dirty="0">
                <a:latin typeface="Malgun Gothic" panose="020B0503020000020004" pitchFamily="34" charset="-127"/>
                <a:ea typeface="Malgun Gothic" panose="020B0503020000020004" pitchFamily="34" charset="-127"/>
                <a:cs typeface="굴림" pitchFamily="50" charset="-127"/>
              </a:rPr>
              <a:t>취득한 영업 비밀</a:t>
            </a:r>
            <a:r>
              <a:rPr lang="en-US" altLang="ko-KR" sz="1300" b="1" dirty="0">
                <a:latin typeface="Malgun Gothic" panose="020B0503020000020004" pitchFamily="34" charset="-127"/>
                <a:ea typeface="Malgun Gothic" panose="020B0503020000020004" pitchFamily="34" charset="-127"/>
                <a:cs typeface="굴림" pitchFamily="50" charset="-127"/>
              </a:rPr>
              <a:t> </a:t>
            </a:r>
            <a:r>
              <a:rPr lang="ko-KR" altLang="en-US" sz="1300" b="1" dirty="0">
                <a:latin typeface="Malgun Gothic" panose="020B0503020000020004" pitchFamily="34" charset="-127"/>
                <a:ea typeface="Malgun Gothic" panose="020B0503020000020004" pitchFamily="34" charset="-127"/>
                <a:cs typeface="굴림" pitchFamily="50" charset="-127"/>
              </a:rPr>
              <a:t>및 </a:t>
            </a:r>
            <a:endParaRPr lang="en-US" altLang="ko-KR" sz="1300" b="1" dirty="0">
              <a:latin typeface="Malgun Gothic" panose="020B0503020000020004" pitchFamily="34" charset="-127"/>
              <a:ea typeface="Malgun Gothic" panose="020B0503020000020004" pitchFamily="34" charset="-127"/>
              <a:cs typeface="굴림" pitchFamily="50" charset="-127"/>
            </a:endParaRPr>
          </a:p>
          <a:p>
            <a:pPr eaLnBrk="0" latinLnBrk="0" hangingPunct="0">
              <a:lnSpc>
                <a:spcPct val="140000"/>
              </a:lnSpc>
            </a:pPr>
            <a:r>
              <a:rPr lang="en-US" altLang="ko-KR" sz="1300" b="1" dirty="0">
                <a:latin typeface="Malgun Gothic" panose="020B0503020000020004" pitchFamily="34" charset="-127"/>
                <a:ea typeface="Malgun Gothic" panose="020B0503020000020004" pitchFamily="34" charset="-127"/>
                <a:cs typeface="굴림" pitchFamily="50" charset="-127"/>
              </a:rPr>
              <a:t>      </a:t>
            </a:r>
            <a:r>
              <a:rPr lang="ko-KR" altLang="en-US" sz="1300" b="1" dirty="0" err="1">
                <a:latin typeface="Malgun Gothic" panose="020B0503020000020004" pitchFamily="34" charset="-127"/>
                <a:ea typeface="Malgun Gothic" panose="020B0503020000020004" pitchFamily="34" charset="-127"/>
                <a:cs typeface="굴림" pitchFamily="50" charset="-127"/>
              </a:rPr>
              <a:t>보안사항을</a:t>
            </a:r>
            <a:r>
              <a:rPr lang="ko-KR" altLang="en-US" sz="1300" b="1" dirty="0">
                <a:latin typeface="Malgun Gothic" panose="020B0503020000020004" pitchFamily="34" charset="-127"/>
                <a:ea typeface="Malgun Gothic" panose="020B0503020000020004" pitchFamily="34" charset="-127"/>
                <a:cs typeface="굴림" pitchFamily="50" charset="-127"/>
              </a:rPr>
              <a:t> 외부에</a:t>
            </a:r>
            <a:r>
              <a:rPr lang="en-US" altLang="ko-KR" sz="1300" b="1" dirty="0">
                <a:latin typeface="Malgun Gothic" panose="020B0503020000020004" pitchFamily="34" charset="-127"/>
                <a:ea typeface="Malgun Gothic" panose="020B0503020000020004" pitchFamily="34" charset="-127"/>
                <a:cs typeface="굴림" pitchFamily="50" charset="-127"/>
              </a:rPr>
              <a:t> </a:t>
            </a:r>
            <a:r>
              <a:rPr lang="ko-KR" altLang="en-US" sz="1300" b="1" dirty="0">
                <a:latin typeface="Malgun Gothic" panose="020B0503020000020004" pitchFamily="34" charset="-127"/>
                <a:ea typeface="Malgun Gothic" panose="020B0503020000020004" pitchFamily="34" charset="-127"/>
                <a:cs typeface="굴림" pitchFamily="50" charset="-127"/>
              </a:rPr>
              <a:t>제공하거나 누설하지 아니한다</a:t>
            </a:r>
            <a:r>
              <a:rPr lang="en-US" altLang="ko-KR" sz="1300" b="1" dirty="0">
                <a:latin typeface="Malgun Gothic" panose="020B0503020000020004" pitchFamily="34" charset="-127"/>
                <a:ea typeface="Malgun Gothic" panose="020B0503020000020004" pitchFamily="34" charset="-127"/>
                <a:cs typeface="굴림" pitchFamily="50" charset="-127"/>
              </a:rPr>
              <a:t>.</a:t>
            </a:r>
          </a:p>
          <a:p>
            <a:pPr eaLnBrk="0" latinLnBrk="0" hangingPunct="0">
              <a:lnSpc>
                <a:spcPct val="140000"/>
              </a:lnSpc>
            </a:pPr>
            <a:r>
              <a:rPr lang="en-US" altLang="ko-KR" sz="1300" b="1" dirty="0">
                <a:latin typeface="Malgun Gothic" panose="020B0503020000020004" pitchFamily="34" charset="-127"/>
                <a:ea typeface="Malgun Gothic" panose="020B0503020000020004" pitchFamily="34" charset="-127"/>
                <a:cs typeface="굴림" pitchFamily="50" charset="-127"/>
              </a:rPr>
              <a:t>5.  </a:t>
            </a:r>
            <a:r>
              <a:rPr lang="ko-KR" altLang="en-US" sz="1300" b="1" dirty="0">
                <a:latin typeface="Malgun Gothic" panose="020B0503020000020004" pitchFamily="34" charset="-127"/>
                <a:ea typeface="Malgun Gothic" panose="020B0503020000020004" pitchFamily="34" charset="-127"/>
                <a:cs typeface="굴림" pitchFamily="50" charset="-127"/>
              </a:rPr>
              <a:t>상기 사항을 위반하는 경우 그에 따라 발생하는 모든 민</a:t>
            </a:r>
            <a:r>
              <a:rPr lang="en-US" altLang="ko-KR" sz="1300" b="1" dirty="0">
                <a:latin typeface="Malgun Gothic" panose="020B0503020000020004" pitchFamily="34" charset="-127"/>
                <a:ea typeface="Malgun Gothic" panose="020B0503020000020004" pitchFamily="34" charset="-127"/>
                <a:cs typeface="MS Mincho" pitchFamily="49" charset="-128"/>
              </a:rPr>
              <a:t>․</a:t>
            </a:r>
            <a:r>
              <a:rPr lang="ko-KR" altLang="en-US" sz="13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형사상의 책임 및 손해 배상책임을</a:t>
            </a:r>
            <a:r>
              <a:rPr lang="en-US" altLang="ko-KR" sz="13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ko-KR" altLang="en-US" sz="13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진다</a:t>
            </a:r>
            <a:r>
              <a:rPr lang="en-US" altLang="ko-KR" sz="13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. </a:t>
            </a:r>
          </a:p>
          <a:p>
            <a:pPr indent="139700" eaLnBrk="0" latinLnBrk="0" hangingPunct="0">
              <a:lnSpc>
                <a:spcPct val="140000"/>
              </a:lnSpc>
            </a:pPr>
            <a:r>
              <a:rPr lang="ko-KR" altLang="en-US" sz="13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				          </a:t>
            </a:r>
            <a:endParaRPr lang="en-US" altLang="ko-KR" sz="1300" b="1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indent="139700" eaLnBrk="0" latinLnBrk="0" hangingPunct="0">
              <a:lnSpc>
                <a:spcPct val="140000"/>
              </a:lnSpc>
            </a:pPr>
            <a:r>
              <a:rPr lang="ko-KR" altLang="en-US" sz="13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                                                                       서 약 </a:t>
            </a:r>
            <a:r>
              <a:rPr lang="ko-KR" altLang="en-US" sz="14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자     ㈜중기이코노미 </a:t>
            </a:r>
            <a:r>
              <a:rPr lang="ko-KR" altLang="en-US" sz="1400" b="1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기업지원단</a:t>
            </a:r>
            <a:r>
              <a:rPr lang="ko-KR" altLang="en-US" sz="14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 </a:t>
            </a:r>
            <a:r>
              <a:rPr lang="ko-KR" altLang="en-US" sz="1400" b="1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최병욱</a:t>
            </a:r>
            <a:r>
              <a:rPr lang="en-US" altLang="ko-KR" sz="13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	</a:t>
            </a:r>
            <a:endParaRPr lang="ko-KR" altLang="en-US" sz="1300" b="1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pic>
        <p:nvPicPr>
          <p:cNvPr id="8" name="_x196308888" descr="EMB0000d7ec387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534389" y="5178392"/>
            <a:ext cx="650296" cy="676800"/>
          </a:xfrm>
          <a:prstGeom prst="rect">
            <a:avLst/>
          </a:prstGeom>
          <a:noFill/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46D5B-43F9-4DD5-8931-3A13549870E1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5C492D-EFAE-9246-8C7C-7288E9C787BF}"/>
              </a:ext>
            </a:extLst>
          </p:cNvPr>
          <p:cNvSpPr txBox="1"/>
          <p:nvPr/>
        </p:nvSpPr>
        <p:spPr>
          <a:xfrm>
            <a:off x="4448243" y="240060"/>
            <a:ext cx="24629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비밀 유지 서약서</a:t>
            </a:r>
          </a:p>
        </p:txBody>
      </p:sp>
    </p:spTree>
    <p:extLst>
      <p:ext uri="{BB962C8B-B14F-4D97-AF65-F5344CB8AC3E}">
        <p14:creationId xmlns:p14="http://schemas.microsoft.com/office/powerpoint/2010/main" val="16126258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46D5B-43F9-4DD5-8931-3A13549870E1}" type="slidenum">
              <a:rPr lang="ko-KR" altLang="en-US" smtClean="0"/>
              <a:pPr/>
              <a:t>20</a:t>
            </a:fld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30705" y="332296"/>
            <a:ext cx="3065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3</a:t>
            </a:r>
            <a:r>
              <a:rPr lang="ko-KR" altLang="en-US" b="1" dirty="0" err="1"/>
              <a:t>년미만</a:t>
            </a:r>
            <a:r>
              <a:rPr lang="ko-KR" altLang="en-US" b="1" dirty="0"/>
              <a:t> 기업주가</a:t>
            </a:r>
            <a:r>
              <a:rPr lang="en-US" altLang="ko-KR" b="1" dirty="0"/>
              <a:t>. </a:t>
            </a:r>
            <a:r>
              <a:rPr lang="ko-KR" altLang="en-US" b="1" dirty="0"/>
              <a:t>주주관리</a:t>
            </a:r>
            <a:endParaRPr lang="en-US" altLang="ko-KR" b="1" dirty="0"/>
          </a:p>
        </p:txBody>
      </p:sp>
      <p:sp>
        <p:nvSpPr>
          <p:cNvPr id="2" name="톱니 모양의 오른쪽 화살표 1"/>
          <p:cNvSpPr/>
          <p:nvPr/>
        </p:nvSpPr>
        <p:spPr>
          <a:xfrm>
            <a:off x="9374018" y="5528995"/>
            <a:ext cx="2346297" cy="1137037"/>
          </a:xfrm>
          <a:prstGeom prst="notched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chemeClr val="bg2">
                    <a:lumMod val="75000"/>
                    <a:lumOff val="25000"/>
                  </a:schemeClr>
                </a:solidFill>
              </a:rPr>
              <a:t>차년도 계획</a:t>
            </a:r>
          </a:p>
        </p:txBody>
      </p:sp>
      <p:cxnSp>
        <p:nvCxnSpPr>
          <p:cNvPr id="7" name="직선 연결선 16">
            <a:extLst>
              <a:ext uri="{FF2B5EF4-FFF2-40B4-BE49-F238E27FC236}">
                <a16:creationId xmlns:a16="http://schemas.microsoft.com/office/drawing/2014/main" id="{9817DF05-6576-EE46-8F58-62CA2ADCA664}"/>
              </a:ext>
            </a:extLst>
          </p:cNvPr>
          <p:cNvCxnSpPr>
            <a:cxnSpLocks/>
          </p:cNvCxnSpPr>
          <p:nvPr/>
        </p:nvCxnSpPr>
        <p:spPr>
          <a:xfrm>
            <a:off x="253858" y="939805"/>
            <a:ext cx="11835213" cy="0"/>
          </a:xfrm>
          <a:prstGeom prst="line">
            <a:avLst/>
          </a:prstGeom>
          <a:ln w="38100">
            <a:solidFill>
              <a:srgbClr val="A08C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CEF889B7-3402-F23B-6CA2-066C5CA841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705" y="1204948"/>
            <a:ext cx="9088358" cy="4498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7969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46D5B-43F9-4DD5-8931-3A13549870E1}" type="slidenum">
              <a:rPr lang="ko-KR" altLang="en-US" smtClean="0"/>
              <a:pPr/>
              <a:t>21</a:t>
            </a:fld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30705" y="332296"/>
            <a:ext cx="3065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매년  분기 세무 컨설팅</a:t>
            </a:r>
            <a:endParaRPr lang="en-US" altLang="ko-KR" b="1" dirty="0"/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9658800"/>
              </p:ext>
            </p:extLst>
          </p:nvPr>
        </p:nvGraphicFramePr>
        <p:xfrm>
          <a:off x="830705" y="1537669"/>
          <a:ext cx="9784286" cy="33603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841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921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799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2804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869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1</a:t>
                      </a:r>
                      <a:r>
                        <a:rPr lang="en-US" altLang="ko-KR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/ 4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분 기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2 / 4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분 기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3 / 4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분 기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4 / 4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분 기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7335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en-US" altLang="ko-KR" sz="1300" b="0" dirty="0">
                        <a:latin typeface="+mj-ea"/>
                        <a:ea typeface="+mj-ea"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직전연도 </a:t>
                      </a:r>
                      <a:r>
                        <a:rPr lang="ko-KR" altLang="en-US" sz="1300" b="0" dirty="0" err="1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결산관련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계획</a:t>
                      </a:r>
                      <a:endParaRPr lang="en-US" altLang="ko-KR" sz="13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주주총회</a:t>
                      </a:r>
                      <a:endParaRPr lang="en-US" altLang="ko-KR" sz="13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300" b="0" dirty="0" err="1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정기배당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여부</a:t>
                      </a:r>
                      <a:endParaRPr lang="en-US" altLang="ko-KR" sz="13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임원보수 결정</a:t>
                      </a:r>
                      <a:endParaRPr lang="ko-KR" altLang="en-US" sz="1300" b="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en-US" altLang="ko-KR" sz="1300" b="0" dirty="0">
                        <a:latin typeface="+mj-ea"/>
                        <a:ea typeface="+mj-ea"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300" b="0" dirty="0">
                          <a:latin typeface="+mj-ea"/>
                          <a:ea typeface="+mj-ea"/>
                        </a:rPr>
                        <a:t>주식가치평가</a:t>
                      </a:r>
                      <a:endParaRPr lang="en-US" altLang="ko-KR" sz="1300" b="0" dirty="0">
                        <a:latin typeface="+mj-ea"/>
                        <a:ea typeface="+mj-ea"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300" b="0" dirty="0">
                          <a:latin typeface="+mj-ea"/>
                          <a:ea typeface="+mj-ea"/>
                        </a:rPr>
                        <a:t>지분관련계획수립</a:t>
                      </a:r>
                      <a:endParaRPr lang="en-US" altLang="ko-KR" sz="1300" b="0" dirty="0">
                        <a:latin typeface="+mj-ea"/>
                        <a:ea typeface="+mj-ea"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300" b="0" dirty="0">
                          <a:latin typeface="+mj-ea"/>
                          <a:ea typeface="+mj-ea"/>
                        </a:rPr>
                        <a:t>재무제표분석</a:t>
                      </a:r>
                      <a:endParaRPr lang="en-US" altLang="ko-KR" sz="1300" b="0" dirty="0">
                        <a:latin typeface="+mj-ea"/>
                        <a:ea typeface="+mj-ea"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ko-KR" sz="1300" b="0" dirty="0">
                          <a:latin typeface="+mj-ea"/>
                          <a:ea typeface="+mj-ea"/>
                        </a:rPr>
                        <a:t>CEO</a:t>
                      </a:r>
                      <a:r>
                        <a:rPr lang="ko-KR" altLang="en-US" sz="1300" b="0" dirty="0">
                          <a:latin typeface="+mj-ea"/>
                          <a:ea typeface="+mj-ea"/>
                        </a:rPr>
                        <a:t>소득세 자문</a:t>
                      </a:r>
                    </a:p>
                    <a:p>
                      <a:pPr algn="ctr" latinLnBrk="1"/>
                      <a:endParaRPr lang="ko-KR" altLang="en-US" sz="1300" b="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en-US" altLang="ko-KR" sz="1300" b="0" dirty="0">
                        <a:latin typeface="+mj-ea"/>
                        <a:ea typeface="+mj-ea"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300" b="0" dirty="0">
                          <a:latin typeface="+mj-ea"/>
                          <a:ea typeface="+mj-ea"/>
                        </a:rPr>
                        <a:t>개정세법</a:t>
                      </a:r>
                      <a:r>
                        <a:rPr lang="en-US" altLang="ko-KR" sz="1300" b="0" dirty="0"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sz="1300" b="0" dirty="0">
                          <a:latin typeface="+mj-ea"/>
                          <a:ea typeface="+mj-ea"/>
                        </a:rPr>
                        <a:t>안</a:t>
                      </a:r>
                      <a:r>
                        <a:rPr lang="en-US" altLang="ko-KR" sz="1300" b="0" dirty="0">
                          <a:latin typeface="+mj-ea"/>
                          <a:ea typeface="+mj-ea"/>
                        </a:rPr>
                        <a:t>)</a:t>
                      </a:r>
                      <a:r>
                        <a:rPr lang="ko-KR" altLang="en-US" sz="1300" b="0" dirty="0">
                          <a:latin typeface="+mj-ea"/>
                          <a:ea typeface="+mj-ea"/>
                        </a:rPr>
                        <a:t>안내</a:t>
                      </a:r>
                      <a:endParaRPr lang="en-US" altLang="ko-KR" sz="1300" b="0" dirty="0">
                        <a:latin typeface="+mj-ea"/>
                        <a:ea typeface="+mj-ea"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300" b="0" dirty="0">
                          <a:latin typeface="+mj-ea"/>
                          <a:ea typeface="+mj-ea"/>
                        </a:rPr>
                        <a:t>중간배당여부</a:t>
                      </a:r>
                    </a:p>
                    <a:p>
                      <a:pPr algn="ctr" latinLnBrk="1"/>
                      <a:endParaRPr lang="ko-KR" altLang="en-US" sz="1300" b="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en-US" altLang="ko-KR" sz="1300" b="0" dirty="0">
                        <a:latin typeface="+mj-ea"/>
                        <a:ea typeface="+mj-ea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b="0" kern="1200" dirty="0" err="1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당해연도</a:t>
                      </a:r>
                      <a:r>
                        <a:rPr lang="ko-KR" altLang="en-US" sz="1300" b="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300" b="0" kern="1200" dirty="0" err="1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결산관련</a:t>
                      </a:r>
                      <a:r>
                        <a:rPr lang="ko-KR" altLang="en-US" sz="1300" b="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 계획</a:t>
                      </a:r>
                      <a:endParaRPr lang="en-US" altLang="ko-KR" sz="1300" b="0" kern="1200" dirty="0">
                        <a:solidFill>
                          <a:schemeClr val="dk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300" b="0" dirty="0">
                          <a:latin typeface="+mj-ea"/>
                          <a:ea typeface="+mj-ea"/>
                        </a:rPr>
                        <a:t>법인세 계획수립</a:t>
                      </a:r>
                      <a:endParaRPr lang="en-US" altLang="ko-KR" sz="1300" b="0" dirty="0">
                        <a:latin typeface="+mj-ea"/>
                        <a:ea typeface="+mj-ea"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300" b="0" dirty="0">
                          <a:latin typeface="+mj-ea"/>
                          <a:ea typeface="+mj-ea"/>
                        </a:rPr>
                        <a:t>성과급지급여부</a:t>
                      </a:r>
                      <a:endParaRPr lang="en-US" altLang="ko-KR" sz="1300" b="0" dirty="0">
                        <a:latin typeface="+mj-ea"/>
                        <a:ea typeface="+mj-ea"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300" b="0" dirty="0" err="1">
                          <a:latin typeface="+mj-ea"/>
                          <a:ea typeface="+mj-ea"/>
                        </a:rPr>
                        <a:t>개정세법에</a:t>
                      </a:r>
                      <a:r>
                        <a:rPr lang="ko-KR" altLang="en-US" sz="1300" b="0" dirty="0">
                          <a:latin typeface="+mj-ea"/>
                          <a:ea typeface="+mj-ea"/>
                        </a:rPr>
                        <a:t> 따른</a:t>
                      </a:r>
                      <a:endParaRPr lang="en-US" altLang="ko-KR" sz="1300" b="0" dirty="0">
                        <a:latin typeface="+mj-ea"/>
                        <a:ea typeface="+mj-ea"/>
                      </a:endParaRPr>
                    </a:p>
                    <a:p>
                      <a:pPr marL="0" indent="0" algn="ctr">
                        <a:lnSpc>
                          <a:spcPct val="150000"/>
                        </a:lnSpc>
                        <a:buNone/>
                      </a:pPr>
                      <a:r>
                        <a:rPr lang="en-US" altLang="ko-KR" sz="1300" b="0" dirty="0">
                          <a:latin typeface="+mj-ea"/>
                          <a:ea typeface="+mj-ea"/>
                        </a:rPr>
                        <a:t>    </a:t>
                      </a:r>
                      <a:r>
                        <a:rPr lang="ko-KR" altLang="en-US" sz="1300" b="0" dirty="0">
                          <a:latin typeface="+mj-ea"/>
                          <a:ea typeface="+mj-ea"/>
                        </a:rPr>
                        <a:t>절세전략 수립</a:t>
                      </a:r>
                      <a:endParaRPr lang="en-US" altLang="ko-KR" sz="1300" b="0" dirty="0">
                        <a:latin typeface="+mj-ea"/>
                        <a:ea typeface="+mj-ea"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300" b="0" dirty="0">
                          <a:latin typeface="+mj-ea"/>
                          <a:ea typeface="+mj-ea"/>
                        </a:rPr>
                        <a:t>임직원 연말정산 안내</a:t>
                      </a:r>
                      <a:endParaRPr lang="en-US" altLang="ko-KR" sz="1300" b="0" dirty="0">
                        <a:latin typeface="+mj-ea"/>
                        <a:ea typeface="+mj-ea"/>
                      </a:endParaRPr>
                    </a:p>
                    <a:p>
                      <a:pPr algn="ctr" latinLnBrk="1"/>
                      <a:endParaRPr lang="ko-KR" altLang="en-US" sz="1300" b="0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톱니 모양의 오른쪽 화살표 1"/>
          <p:cNvSpPr/>
          <p:nvPr/>
        </p:nvSpPr>
        <p:spPr>
          <a:xfrm>
            <a:off x="9548190" y="4927347"/>
            <a:ext cx="2346297" cy="1137037"/>
          </a:xfrm>
          <a:prstGeom prst="notched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chemeClr val="bg2">
                    <a:lumMod val="75000"/>
                    <a:lumOff val="25000"/>
                  </a:schemeClr>
                </a:solidFill>
              </a:rPr>
              <a:t>차년도 계획</a:t>
            </a:r>
          </a:p>
        </p:txBody>
      </p:sp>
      <p:cxnSp>
        <p:nvCxnSpPr>
          <p:cNvPr id="7" name="직선 연결선 16">
            <a:extLst>
              <a:ext uri="{FF2B5EF4-FFF2-40B4-BE49-F238E27FC236}">
                <a16:creationId xmlns:a16="http://schemas.microsoft.com/office/drawing/2014/main" id="{9817DF05-6576-EE46-8F58-62CA2ADCA664}"/>
              </a:ext>
            </a:extLst>
          </p:cNvPr>
          <p:cNvCxnSpPr>
            <a:cxnSpLocks/>
          </p:cNvCxnSpPr>
          <p:nvPr/>
        </p:nvCxnSpPr>
        <p:spPr>
          <a:xfrm>
            <a:off x="253858" y="939805"/>
            <a:ext cx="11835213" cy="0"/>
          </a:xfrm>
          <a:prstGeom prst="line">
            <a:avLst/>
          </a:prstGeom>
          <a:ln w="38100">
            <a:solidFill>
              <a:srgbClr val="A08C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61306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25400">
              <a:lnSpc>
                <a:spcPts val="1115"/>
              </a:lnSpc>
            </a:pPr>
            <a:fld id="{81D60167-4931-47E6-BA6A-407CBD079E47}" type="slidenum">
              <a:rPr lang="en-US" altLang="ko-KR" spc="-5" smtClean="0"/>
              <a:pPr marL="25400">
                <a:lnSpc>
                  <a:spcPts val="1115"/>
                </a:lnSpc>
              </a:pPr>
              <a:t>22</a:t>
            </a:fld>
            <a:endParaRPr lang="en-US" altLang="ko-KR" spc="-5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98A0945-6FD8-4A4C-B6BB-66D01DC564E1}"/>
              </a:ext>
            </a:extLst>
          </p:cNvPr>
          <p:cNvCxnSpPr/>
          <p:nvPr/>
        </p:nvCxnSpPr>
        <p:spPr>
          <a:xfrm>
            <a:off x="140152" y="995708"/>
            <a:ext cx="11835213" cy="0"/>
          </a:xfrm>
          <a:prstGeom prst="line">
            <a:avLst/>
          </a:prstGeom>
          <a:ln w="38100">
            <a:solidFill>
              <a:srgbClr val="A08C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84AD6DA-DB83-442D-B826-944EA959A439}"/>
              </a:ext>
            </a:extLst>
          </p:cNvPr>
          <p:cNvSpPr txBox="1"/>
          <p:nvPr/>
        </p:nvSpPr>
        <p:spPr>
          <a:xfrm>
            <a:off x="222496" y="316139"/>
            <a:ext cx="1769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b="1" dirty="0"/>
              <a:t>AGENDA</a:t>
            </a:r>
            <a:endParaRPr lang="ko-KR" alt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71C5A1-B753-40A9-941E-AF7D526E95D3}"/>
              </a:ext>
            </a:extLst>
          </p:cNvPr>
          <p:cNvSpPr txBox="1"/>
          <p:nvPr/>
        </p:nvSpPr>
        <p:spPr>
          <a:xfrm>
            <a:off x="1991967" y="1565435"/>
            <a:ext cx="695014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b="1" dirty="0" err="1">
                <a:solidFill>
                  <a:srgbClr val="A08C78"/>
                </a:solidFill>
              </a:rPr>
              <a:t>Chacter</a:t>
            </a:r>
            <a:r>
              <a:rPr lang="en-US" altLang="ko-KR" b="1" dirty="0">
                <a:solidFill>
                  <a:srgbClr val="A08C78"/>
                </a:solidFill>
              </a:rPr>
              <a:t> 2.</a:t>
            </a:r>
            <a:r>
              <a:rPr lang="en-US" altLang="ko-KR" b="1" dirty="0"/>
              <a:t> </a:t>
            </a:r>
            <a:r>
              <a:rPr lang="ko-KR" altLang="en-US" b="1" dirty="0"/>
              <a:t>정부 지원 사업</a:t>
            </a:r>
            <a:endParaRPr lang="en-US" altLang="ko-KR" b="1" dirty="0"/>
          </a:p>
          <a:p>
            <a:pPr>
              <a:lnSpc>
                <a:spcPct val="200000"/>
              </a:lnSpc>
            </a:pPr>
            <a:r>
              <a:rPr lang="en-US" altLang="ko-KR" b="1" dirty="0"/>
              <a:t>                 </a:t>
            </a:r>
            <a:endParaRPr lang="en-US" altLang="ko-KR" sz="2400" b="1" dirty="0"/>
          </a:p>
          <a:p>
            <a:pPr>
              <a:lnSpc>
                <a:spcPct val="200000"/>
              </a:lnSpc>
            </a:pPr>
            <a:endParaRPr lang="en-US" altLang="ko-KR" sz="2400" b="1" dirty="0">
              <a:solidFill>
                <a:srgbClr val="A08C7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40761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4183645"/>
              </p:ext>
            </p:extLst>
          </p:nvPr>
        </p:nvGraphicFramePr>
        <p:xfrm>
          <a:off x="352699" y="354801"/>
          <a:ext cx="11456123" cy="6016481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{073A0DAA-6AF3-43AB-8588-CEC1D06C72B9}</a:tableStyleId>
              </a:tblPr>
              <a:tblGrid>
                <a:gridCol w="20450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4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854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1247">
                  <a:extLst>
                    <a:ext uri="{9D8B030D-6E8A-4147-A177-3AD203B41FA5}">
                      <a16:colId xmlns:a16="http://schemas.microsoft.com/office/drawing/2014/main" val="1684521999"/>
                    </a:ext>
                  </a:extLst>
                </a:gridCol>
                <a:gridCol w="2519385">
                  <a:extLst>
                    <a:ext uri="{9D8B030D-6E8A-4147-A177-3AD203B41FA5}">
                      <a16:colId xmlns:a16="http://schemas.microsoft.com/office/drawing/2014/main" val="2845450358"/>
                    </a:ext>
                  </a:extLst>
                </a:gridCol>
                <a:gridCol w="2400957">
                  <a:extLst>
                    <a:ext uri="{9D8B030D-6E8A-4147-A177-3AD203B41FA5}">
                      <a16:colId xmlns:a16="http://schemas.microsoft.com/office/drawing/2014/main" val="2458899044"/>
                    </a:ext>
                  </a:extLst>
                </a:gridCol>
              </a:tblGrid>
              <a:tr h="420103">
                <a:tc gridSpan="4">
                  <a:txBody>
                    <a:bodyPr/>
                    <a:lstStyle/>
                    <a:p>
                      <a:pPr algn="l"/>
                      <a:r>
                        <a:rPr lang="ko-KR" altLang="en-US" sz="1200" spc="0" dirty="0">
                          <a:gradFill flip="none" rotWithShape="1">
                            <a:gsLst>
                              <a:gs pos="5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65000"/>
                                  <a:lumOff val="35000"/>
                                </a:schemeClr>
                              </a:gs>
                            </a:gsLst>
                            <a:lin ang="16200000" scaled="1"/>
                            <a:tileRect/>
                          </a:gradFill>
                          <a:latin typeface="KoPub돋움체 Medium" pitchFamily="18" charset="-127"/>
                          <a:ea typeface="KoPub돋움체 Medium" pitchFamily="18" charset="-127"/>
                        </a:rPr>
                        <a:t> </a:t>
                      </a:r>
                      <a:endParaRPr lang="en-US" altLang="ko-KR" sz="1100" spc="0" dirty="0">
                        <a:gradFill flip="none" rotWithShape="1">
                          <a:gsLst>
                            <a:gs pos="5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tx1">
                                <a:lumMod val="65000"/>
                                <a:lumOff val="35000"/>
                              </a:schemeClr>
                            </a:gs>
                          </a:gsLst>
                          <a:lin ang="16200000" scaled="1"/>
                          <a:tileRect/>
                        </a:gra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ko-KR" sz="1200" spc="-150" dirty="0">
                        <a:gradFill flip="none" rotWithShape="1">
                          <a:gsLst>
                            <a:gs pos="5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tx1">
                                <a:lumMod val="65000"/>
                                <a:lumOff val="35000"/>
                              </a:schemeClr>
                            </a:gs>
                          </a:gsLst>
                          <a:lin ang="16200000" scaled="1"/>
                          <a:tileRect/>
                        </a:gradFill>
                        <a:latin typeface="KoPub돋움체 Medium" pitchFamily="18" charset="-127"/>
                        <a:ea typeface="KoPub돋움체 Medium" pitchFamily="18" charset="-127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87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spc="-150" dirty="0" err="1">
                          <a:solidFill>
                            <a:schemeClr val="bg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지원종류</a:t>
                      </a:r>
                      <a:endParaRPr lang="en-US" altLang="ko-KR" sz="2000" b="1" spc="-150" dirty="0">
                        <a:solidFill>
                          <a:schemeClr val="bg1"/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121920" marR="12192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spc="-150" dirty="0" err="1">
                          <a:solidFill>
                            <a:schemeClr val="tx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예비창업</a:t>
                      </a:r>
                      <a:r>
                        <a:rPr lang="en-US" altLang="ko-KR" sz="1400" b="0" spc="-150" dirty="0">
                          <a:solidFill>
                            <a:schemeClr val="tx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(6</a:t>
                      </a:r>
                      <a:r>
                        <a:rPr lang="ko-KR" altLang="en-US" sz="1400" b="0" spc="-150" dirty="0" err="1">
                          <a:solidFill>
                            <a:schemeClr val="tx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개월전</a:t>
                      </a:r>
                      <a:r>
                        <a:rPr lang="en-US" altLang="ko-KR" sz="1400" b="0" spc="-150" dirty="0">
                          <a:solidFill>
                            <a:schemeClr val="tx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)</a:t>
                      </a:r>
                    </a:p>
                  </a:txBody>
                  <a:tcPr marL="121920" marR="12192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spc="-150" dirty="0">
                          <a:solidFill>
                            <a:schemeClr val="tx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창업 </a:t>
                      </a:r>
                      <a:r>
                        <a:rPr lang="en-US" altLang="ko-KR" sz="1400" b="0" spc="-150" dirty="0">
                          <a:solidFill>
                            <a:schemeClr val="tx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(1~3</a:t>
                      </a:r>
                      <a:r>
                        <a:rPr lang="ko-KR" altLang="en-US" sz="1400" b="0" spc="-150" dirty="0">
                          <a:solidFill>
                            <a:schemeClr val="tx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년</a:t>
                      </a:r>
                      <a:r>
                        <a:rPr lang="en-US" altLang="ko-KR" sz="1400" b="0" spc="-150" dirty="0">
                          <a:solidFill>
                            <a:schemeClr val="tx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)</a:t>
                      </a:r>
                    </a:p>
                  </a:txBody>
                  <a:tcPr marL="121920" marR="12192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en-US" altLang="ko-KR" sz="1400" b="0" spc="-150" dirty="0">
                        <a:solidFill>
                          <a:schemeClr val="tx1"/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121920" marR="121920" anchor="ctr">
                    <a:solidFill>
                      <a:schemeClr val="accent5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spc="-150" dirty="0">
                          <a:solidFill>
                            <a:schemeClr val="tx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창업 </a:t>
                      </a:r>
                      <a:r>
                        <a:rPr lang="en-US" altLang="ko-KR" sz="1400" b="0" spc="-150" dirty="0">
                          <a:solidFill>
                            <a:schemeClr val="tx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(3~7</a:t>
                      </a:r>
                      <a:r>
                        <a:rPr lang="ko-KR" altLang="en-US" sz="1400" b="0" spc="-150" dirty="0">
                          <a:solidFill>
                            <a:schemeClr val="tx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년</a:t>
                      </a:r>
                      <a:r>
                        <a:rPr lang="en-US" altLang="ko-KR" sz="1400" b="0" spc="-150" dirty="0">
                          <a:solidFill>
                            <a:schemeClr val="tx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)</a:t>
                      </a:r>
                    </a:p>
                  </a:txBody>
                  <a:tcPr marL="121920" marR="12192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spc="-150" dirty="0">
                          <a:solidFill>
                            <a:schemeClr val="tx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가점</a:t>
                      </a:r>
                      <a:endParaRPr lang="en-US" altLang="ko-KR" sz="1400" b="0" spc="-150" dirty="0">
                        <a:solidFill>
                          <a:schemeClr val="tx1"/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121920" marR="12192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05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spc="0" baseline="0" dirty="0">
                          <a:solidFill>
                            <a:schemeClr val="tx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사업화</a:t>
                      </a:r>
                      <a:r>
                        <a:rPr lang="en-US" altLang="ko-KR" sz="1400" b="0" spc="0" baseline="0" dirty="0">
                          <a:solidFill>
                            <a:schemeClr val="tx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(</a:t>
                      </a:r>
                      <a:r>
                        <a:rPr lang="ko-KR" altLang="en-US" sz="1400" b="0" spc="0" baseline="0" dirty="0">
                          <a:solidFill>
                            <a:schemeClr val="tx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창업</a:t>
                      </a:r>
                      <a:r>
                        <a:rPr lang="en-US" altLang="ko-KR" sz="1400" b="0" spc="0" baseline="0" dirty="0">
                          <a:solidFill>
                            <a:schemeClr val="tx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) </a:t>
                      </a:r>
                      <a:r>
                        <a:rPr lang="ko-KR" altLang="en-US" sz="1400" b="0" spc="0" baseline="0" dirty="0">
                          <a:solidFill>
                            <a:schemeClr val="tx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패키지</a:t>
                      </a:r>
                      <a:endParaRPr lang="en-US" altLang="ko-KR" sz="1400" b="0" spc="0" baseline="0" dirty="0">
                        <a:solidFill>
                          <a:schemeClr val="tx1"/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121920" marR="12192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spc="0" baseline="0" dirty="0">
                          <a:solidFill>
                            <a:schemeClr val="tx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예비 창업 패키지</a:t>
                      </a:r>
                      <a:r>
                        <a:rPr lang="en-US" altLang="ko-KR" sz="1100" b="0" spc="0" baseline="0" dirty="0">
                          <a:solidFill>
                            <a:schemeClr val="tx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(1</a:t>
                      </a:r>
                      <a:r>
                        <a:rPr lang="ko-KR" altLang="en-US" sz="1100" b="0" spc="0" baseline="0" dirty="0">
                          <a:solidFill>
                            <a:schemeClr val="tx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억</a:t>
                      </a:r>
                      <a:r>
                        <a:rPr lang="en-US" altLang="ko-KR" sz="1100" b="0" spc="0" baseline="0" dirty="0">
                          <a:solidFill>
                            <a:schemeClr val="tx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)</a:t>
                      </a:r>
                    </a:p>
                    <a:p>
                      <a:pPr algn="l" latinLnBrk="1"/>
                      <a:r>
                        <a:rPr lang="ko-KR" altLang="en-US" sz="1100" b="0" spc="0" baseline="0" dirty="0">
                          <a:solidFill>
                            <a:schemeClr val="tx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재도전패키지</a:t>
                      </a:r>
                      <a:r>
                        <a:rPr lang="en-US" altLang="ko-KR" sz="1100" b="0" spc="0" baseline="0" dirty="0">
                          <a:solidFill>
                            <a:schemeClr val="tx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(6</a:t>
                      </a:r>
                      <a:r>
                        <a:rPr lang="ko-KR" altLang="en-US" sz="1100" b="0" spc="0" baseline="0" dirty="0">
                          <a:solidFill>
                            <a:schemeClr val="tx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천</a:t>
                      </a:r>
                      <a:r>
                        <a:rPr lang="en-US" altLang="ko-KR" sz="1100" b="0" spc="0" baseline="0" dirty="0">
                          <a:solidFill>
                            <a:schemeClr val="tx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)</a:t>
                      </a: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spc="0" baseline="0" dirty="0">
                          <a:solidFill>
                            <a:schemeClr val="tx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초기창업패키지</a:t>
                      </a:r>
                      <a:r>
                        <a:rPr lang="en-US" altLang="ko-KR" sz="1100" b="0" spc="0" baseline="0" dirty="0">
                          <a:solidFill>
                            <a:schemeClr val="tx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(1</a:t>
                      </a:r>
                      <a:r>
                        <a:rPr lang="ko-KR" altLang="en-US" sz="1100" b="0" spc="0" baseline="0" dirty="0">
                          <a:solidFill>
                            <a:schemeClr val="tx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억</a:t>
                      </a:r>
                      <a:r>
                        <a:rPr lang="en-US" altLang="ko-KR" sz="1100" b="0" spc="0" baseline="0" dirty="0">
                          <a:solidFill>
                            <a:schemeClr val="tx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), </a:t>
                      </a:r>
                      <a:r>
                        <a:rPr lang="ko-KR" altLang="en-US" sz="1100" b="0" spc="0" baseline="0" dirty="0">
                          <a:solidFill>
                            <a:schemeClr val="tx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청년창업사관학교</a:t>
                      </a:r>
                      <a:r>
                        <a:rPr lang="en-US" altLang="ko-KR" sz="1100" b="0" spc="0" baseline="0" dirty="0">
                          <a:solidFill>
                            <a:schemeClr val="tx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(1</a:t>
                      </a:r>
                      <a:r>
                        <a:rPr lang="ko-KR" altLang="en-US" sz="1100" b="0" spc="0" baseline="0" dirty="0">
                          <a:solidFill>
                            <a:schemeClr val="tx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억</a:t>
                      </a:r>
                      <a:r>
                        <a:rPr lang="en-US" altLang="ko-KR" sz="1100" b="0" spc="0" baseline="0" dirty="0">
                          <a:solidFill>
                            <a:schemeClr val="tx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spc="0" baseline="0" dirty="0" err="1">
                          <a:solidFill>
                            <a:schemeClr val="tx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혁신비대면</a:t>
                      </a:r>
                      <a:r>
                        <a:rPr lang="ko-KR" altLang="en-US" sz="1100" b="0" spc="0" baseline="0" dirty="0">
                          <a:solidFill>
                            <a:schemeClr val="tx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 </a:t>
                      </a:r>
                      <a:r>
                        <a:rPr lang="en-US" altLang="ko-KR" sz="1100" b="0" spc="0" baseline="0" dirty="0">
                          <a:solidFill>
                            <a:schemeClr val="tx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(1,5</a:t>
                      </a:r>
                      <a:r>
                        <a:rPr lang="ko-KR" altLang="en-US" sz="1100" b="0" spc="0" baseline="0" dirty="0">
                          <a:solidFill>
                            <a:schemeClr val="tx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억</a:t>
                      </a:r>
                      <a:r>
                        <a:rPr lang="en-US" altLang="ko-KR" sz="1100" b="0" spc="0" baseline="0" dirty="0">
                          <a:solidFill>
                            <a:schemeClr val="tx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), </a:t>
                      </a:r>
                      <a:r>
                        <a:rPr lang="ko-KR" altLang="en-US" sz="1100" b="0" spc="0" baseline="0" dirty="0" err="1">
                          <a:solidFill>
                            <a:schemeClr val="tx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혁신글로벌</a:t>
                      </a:r>
                      <a:r>
                        <a:rPr lang="en-US" altLang="ko-KR" sz="1100" b="0" spc="0" baseline="0" dirty="0">
                          <a:solidFill>
                            <a:schemeClr val="tx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(1.5</a:t>
                      </a:r>
                      <a:r>
                        <a:rPr lang="ko-KR" altLang="en-US" sz="1100" b="0" spc="0" baseline="0" dirty="0">
                          <a:solidFill>
                            <a:schemeClr val="tx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억</a:t>
                      </a:r>
                      <a:r>
                        <a:rPr lang="en-US" altLang="ko-KR" sz="1100" b="0" spc="0" baseline="0" dirty="0">
                          <a:solidFill>
                            <a:schemeClr val="tx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)</a:t>
                      </a:r>
                    </a:p>
                    <a:p>
                      <a:pPr algn="l" latinLnBrk="1"/>
                      <a:r>
                        <a:rPr lang="en-US" altLang="ko-KR" sz="1100" b="0" spc="0" baseline="0" dirty="0">
                          <a:solidFill>
                            <a:schemeClr val="tx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PRE-TPIS(1</a:t>
                      </a:r>
                      <a:r>
                        <a:rPr lang="ko-KR" altLang="en-US" sz="1100" b="0" spc="0" baseline="0" dirty="0">
                          <a:solidFill>
                            <a:schemeClr val="tx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억</a:t>
                      </a:r>
                      <a:r>
                        <a:rPr lang="en-US" altLang="ko-KR" sz="1100" b="0" spc="0" baseline="0" dirty="0">
                          <a:solidFill>
                            <a:schemeClr val="tx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) </a:t>
                      </a:r>
                      <a:r>
                        <a:rPr lang="ko-KR" altLang="en-US" sz="1100" b="0" spc="0" baseline="0" dirty="0" err="1">
                          <a:solidFill>
                            <a:schemeClr val="tx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사회적기업</a:t>
                      </a:r>
                      <a:r>
                        <a:rPr lang="en-US" altLang="ko-KR" sz="1100" b="0" spc="0" baseline="0" dirty="0">
                          <a:solidFill>
                            <a:schemeClr val="tx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(5</a:t>
                      </a:r>
                      <a:r>
                        <a:rPr lang="ko-KR" altLang="en-US" sz="1100" b="0" spc="0" baseline="0" dirty="0">
                          <a:solidFill>
                            <a:schemeClr val="tx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천</a:t>
                      </a:r>
                      <a:r>
                        <a:rPr lang="en-US" altLang="ko-KR" sz="1100" b="0" spc="0" baseline="0" dirty="0">
                          <a:solidFill>
                            <a:schemeClr val="tx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)</a:t>
                      </a: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spc="0" baseline="0" dirty="0">
                        <a:solidFill>
                          <a:schemeClr val="tx1"/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spc="0" baseline="0" dirty="0">
                          <a:solidFill>
                            <a:schemeClr val="tx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성장 도약 패키지</a:t>
                      </a:r>
                      <a:r>
                        <a:rPr lang="en-US" altLang="ko-KR" sz="1100" b="0" spc="0" baseline="0" dirty="0">
                          <a:solidFill>
                            <a:schemeClr val="tx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(3</a:t>
                      </a:r>
                      <a:r>
                        <a:rPr lang="ko-KR" altLang="en-US" sz="1100" b="0" spc="0" baseline="0" dirty="0">
                          <a:solidFill>
                            <a:schemeClr val="tx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억</a:t>
                      </a:r>
                      <a:r>
                        <a:rPr lang="en-US" altLang="ko-KR" sz="1100" b="0" spc="0" baseline="0" dirty="0">
                          <a:solidFill>
                            <a:schemeClr val="tx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)</a:t>
                      </a: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spc="0" baseline="0" dirty="0" err="1">
                          <a:solidFill>
                            <a:schemeClr val="tx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대표이력</a:t>
                      </a:r>
                      <a:r>
                        <a:rPr lang="en-US" altLang="ko-KR" sz="1100" b="0" spc="0" baseline="0" dirty="0">
                          <a:solidFill>
                            <a:schemeClr val="tx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, </a:t>
                      </a:r>
                      <a:r>
                        <a:rPr lang="ko-KR" altLang="en-US" sz="1100" b="0" spc="0" baseline="0" dirty="0" err="1">
                          <a:solidFill>
                            <a:schemeClr val="tx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팀구성</a:t>
                      </a:r>
                      <a:r>
                        <a:rPr lang="en-US" altLang="ko-KR" sz="1100" b="0" spc="0" baseline="0" dirty="0">
                          <a:solidFill>
                            <a:schemeClr val="tx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, </a:t>
                      </a:r>
                      <a:r>
                        <a:rPr lang="ko-KR" altLang="en-US" sz="1100" b="0" spc="0" baseline="0" dirty="0">
                          <a:solidFill>
                            <a:srgbClr val="FF0000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기술력</a:t>
                      </a:r>
                      <a:r>
                        <a:rPr lang="en-US" altLang="ko-KR" sz="1100" b="0" spc="0" baseline="0" dirty="0">
                          <a:solidFill>
                            <a:schemeClr val="tx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, </a:t>
                      </a:r>
                      <a:r>
                        <a:rPr lang="ko-KR" altLang="en-US" sz="1100" b="0" spc="0" baseline="0" dirty="0">
                          <a:solidFill>
                            <a:schemeClr val="tx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매출</a:t>
                      </a:r>
                      <a:endParaRPr lang="en-US" altLang="ko-KR" sz="1100" b="0" spc="0" baseline="0" dirty="0">
                        <a:solidFill>
                          <a:schemeClr val="tx1"/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  <a:p>
                      <a:pPr marL="0" marR="0" lvl="0" indent="0" algn="l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spc="0" baseline="0" dirty="0">
                          <a:solidFill>
                            <a:schemeClr val="tx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아이템</a:t>
                      </a:r>
                      <a:endParaRPr lang="en-US" altLang="ko-KR" sz="1100" b="0" spc="0" baseline="0" dirty="0">
                        <a:solidFill>
                          <a:schemeClr val="tx1"/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2051632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spc="0" baseline="0" dirty="0">
                          <a:solidFill>
                            <a:schemeClr val="tx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바우처 사업</a:t>
                      </a:r>
                      <a:endParaRPr lang="en-US" altLang="ko-KR" sz="1400" b="0" spc="0" baseline="0" dirty="0">
                        <a:solidFill>
                          <a:schemeClr val="tx1"/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121920" marR="12192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spc="0" baseline="0" dirty="0">
                          <a:solidFill>
                            <a:schemeClr val="tx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창업기업</a:t>
                      </a:r>
                      <a:r>
                        <a:rPr lang="en-US" altLang="ko-KR" sz="1100" b="0" spc="0" baseline="0" dirty="0">
                          <a:solidFill>
                            <a:schemeClr val="tx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(1</a:t>
                      </a:r>
                      <a:r>
                        <a:rPr lang="ko-KR" altLang="en-US" sz="1100" b="0" spc="0" baseline="0" dirty="0">
                          <a:solidFill>
                            <a:schemeClr val="tx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천</a:t>
                      </a:r>
                      <a:r>
                        <a:rPr lang="en-US" altLang="ko-KR" sz="1100" b="0" spc="0" baseline="0" dirty="0">
                          <a:solidFill>
                            <a:schemeClr val="tx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), </a:t>
                      </a:r>
                      <a:r>
                        <a:rPr lang="ko-KR" altLang="en-US" sz="1100" b="0" spc="0" baseline="0" dirty="0">
                          <a:solidFill>
                            <a:schemeClr val="tx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수출</a:t>
                      </a:r>
                      <a:r>
                        <a:rPr lang="en-US" altLang="ko-KR" sz="1100" b="0" spc="0" baseline="0" dirty="0">
                          <a:solidFill>
                            <a:schemeClr val="tx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(1</a:t>
                      </a:r>
                      <a:r>
                        <a:rPr lang="ko-KR" altLang="en-US" sz="1100" b="0" spc="0" baseline="0" dirty="0">
                          <a:solidFill>
                            <a:schemeClr val="tx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억</a:t>
                      </a:r>
                      <a:r>
                        <a:rPr lang="en-US" altLang="ko-KR" sz="1100" b="0" spc="0" baseline="0" dirty="0">
                          <a:solidFill>
                            <a:schemeClr val="tx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), </a:t>
                      </a:r>
                      <a:r>
                        <a:rPr lang="ko-KR" altLang="en-US" sz="1100" b="0" spc="0" baseline="0" dirty="0">
                          <a:solidFill>
                            <a:schemeClr val="tx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데이터</a:t>
                      </a:r>
                      <a:r>
                        <a:rPr lang="en-US" altLang="ko-KR" sz="1100" b="0" spc="0" baseline="0" dirty="0">
                          <a:solidFill>
                            <a:schemeClr val="tx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(7</a:t>
                      </a:r>
                      <a:r>
                        <a:rPr lang="ko-KR" altLang="en-US" sz="1100" b="0" spc="0" baseline="0" dirty="0">
                          <a:solidFill>
                            <a:schemeClr val="tx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천</a:t>
                      </a:r>
                      <a:r>
                        <a:rPr lang="en-US" altLang="ko-KR" sz="1100" b="0" spc="0" baseline="0" dirty="0">
                          <a:solidFill>
                            <a:schemeClr val="tx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),</a:t>
                      </a:r>
                      <a:r>
                        <a:rPr lang="ko-KR" altLang="en-US" sz="1100" b="0" spc="0" baseline="0" dirty="0">
                          <a:solidFill>
                            <a:schemeClr val="tx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 </a:t>
                      </a:r>
                      <a:r>
                        <a:rPr lang="en-US" altLang="ko-KR" sz="1100" b="0" spc="0" baseline="0" dirty="0">
                          <a:solidFill>
                            <a:schemeClr val="tx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AI(3</a:t>
                      </a:r>
                      <a:r>
                        <a:rPr lang="ko-KR" altLang="en-US" sz="1100" b="0" spc="0" baseline="0" dirty="0">
                          <a:solidFill>
                            <a:schemeClr val="tx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억</a:t>
                      </a:r>
                      <a:r>
                        <a:rPr lang="en-US" altLang="ko-KR" sz="1100" b="0" spc="0" baseline="0" dirty="0">
                          <a:solidFill>
                            <a:schemeClr val="tx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), </a:t>
                      </a:r>
                      <a:r>
                        <a:rPr lang="ko-KR" altLang="en-US" sz="1100" b="0" spc="0" baseline="0" dirty="0">
                          <a:solidFill>
                            <a:schemeClr val="tx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제조</a:t>
                      </a:r>
                      <a:r>
                        <a:rPr lang="en-US" altLang="ko-KR" sz="1100" b="0" spc="0" baseline="0" dirty="0">
                          <a:solidFill>
                            <a:schemeClr val="tx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(5</a:t>
                      </a:r>
                      <a:r>
                        <a:rPr lang="ko-KR" altLang="en-US" sz="1100" b="0" spc="0" baseline="0" dirty="0">
                          <a:solidFill>
                            <a:schemeClr val="tx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천</a:t>
                      </a:r>
                      <a:r>
                        <a:rPr lang="en-US" altLang="ko-KR" sz="1100" b="0" spc="0" baseline="0" dirty="0">
                          <a:solidFill>
                            <a:schemeClr val="tx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), </a:t>
                      </a:r>
                      <a:r>
                        <a:rPr lang="ko-KR" altLang="en-US" sz="1100" b="0" spc="0" baseline="0" dirty="0">
                          <a:solidFill>
                            <a:schemeClr val="tx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지적재산</a:t>
                      </a:r>
                      <a:r>
                        <a:rPr lang="en-US" altLang="ko-KR" sz="1100" b="0" spc="0" baseline="0" dirty="0">
                          <a:solidFill>
                            <a:schemeClr val="tx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(1</a:t>
                      </a:r>
                      <a:r>
                        <a:rPr lang="ko-KR" altLang="en-US" sz="1100" b="0" spc="0" baseline="0" dirty="0">
                          <a:solidFill>
                            <a:schemeClr val="tx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천</a:t>
                      </a:r>
                      <a:r>
                        <a:rPr lang="en-US" altLang="ko-KR" sz="1100" b="0" spc="0" baseline="0" dirty="0">
                          <a:solidFill>
                            <a:schemeClr val="tx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), </a:t>
                      </a:r>
                      <a:r>
                        <a:rPr lang="ko-KR" altLang="en-US" sz="1100" b="0" spc="0" baseline="0" dirty="0">
                          <a:solidFill>
                            <a:schemeClr val="tx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해외진출</a:t>
                      </a:r>
                      <a:r>
                        <a:rPr lang="en-US" altLang="ko-KR" sz="1100" b="0" spc="0" baseline="0" dirty="0">
                          <a:solidFill>
                            <a:schemeClr val="tx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(4</a:t>
                      </a:r>
                      <a:r>
                        <a:rPr lang="ko-KR" altLang="en-US" sz="1100" b="0" spc="0" baseline="0" dirty="0">
                          <a:solidFill>
                            <a:schemeClr val="tx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천</a:t>
                      </a:r>
                      <a:r>
                        <a:rPr lang="en-US" altLang="ko-KR" sz="1100" b="0" spc="0" baseline="0" dirty="0">
                          <a:solidFill>
                            <a:schemeClr val="tx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), </a:t>
                      </a:r>
                      <a:r>
                        <a:rPr lang="ko-KR" altLang="en-US" sz="1100" b="0" spc="0" baseline="0" dirty="0" err="1">
                          <a:solidFill>
                            <a:schemeClr val="tx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클라우드</a:t>
                      </a:r>
                      <a:r>
                        <a:rPr lang="en-US" altLang="ko-KR" sz="1100" b="0" spc="0" baseline="0" dirty="0">
                          <a:solidFill>
                            <a:schemeClr val="tx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(1</a:t>
                      </a:r>
                      <a:r>
                        <a:rPr lang="ko-KR" altLang="en-US" sz="1100" b="0" spc="0" baseline="0" dirty="0">
                          <a:solidFill>
                            <a:schemeClr val="tx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천</a:t>
                      </a:r>
                      <a:r>
                        <a:rPr lang="en-US" altLang="ko-KR" sz="1100" b="0" spc="0" baseline="0" dirty="0">
                          <a:solidFill>
                            <a:schemeClr val="tx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), </a:t>
                      </a:r>
                      <a:r>
                        <a:rPr lang="ko-KR" altLang="en-US" sz="1100" b="0" spc="0" baseline="0" dirty="0">
                          <a:solidFill>
                            <a:schemeClr val="tx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비대면</a:t>
                      </a:r>
                      <a:endParaRPr lang="en-US" altLang="ko-KR" sz="1100" b="0" spc="0" baseline="0" dirty="0">
                        <a:solidFill>
                          <a:schemeClr val="tx1"/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en-US" altLang="ko-KR" sz="1400" b="0" spc="0" baseline="0" dirty="0">
                        <a:solidFill>
                          <a:schemeClr val="tx1"/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spc="0" baseline="0" dirty="0">
                          <a:solidFill>
                            <a:schemeClr val="tx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사업내용</a:t>
                      </a:r>
                      <a:r>
                        <a:rPr lang="en-US" altLang="ko-KR" sz="1100" b="0" spc="0" baseline="0" dirty="0">
                          <a:solidFill>
                            <a:srgbClr val="FF0000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, </a:t>
                      </a:r>
                      <a:r>
                        <a:rPr lang="ko-KR" altLang="en-US" sz="1100" b="0" spc="0" baseline="0" dirty="0">
                          <a:solidFill>
                            <a:srgbClr val="FF0000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기술력 </a:t>
                      </a:r>
                      <a:endParaRPr lang="en-US" altLang="ko-KR" sz="1100" b="0" spc="0" baseline="0" dirty="0">
                        <a:solidFill>
                          <a:srgbClr val="FF0000"/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3429439"/>
                  </a:ext>
                </a:extLst>
              </a:tr>
              <a:tr h="6636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spc="0" baseline="0" dirty="0">
                          <a:solidFill>
                            <a:schemeClr val="tx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정부 </a:t>
                      </a:r>
                      <a:r>
                        <a:rPr lang="en-US" altLang="ko-KR" sz="1400" b="0" spc="0" baseline="0" dirty="0">
                          <a:solidFill>
                            <a:schemeClr val="tx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R&amp;D </a:t>
                      </a:r>
                      <a:r>
                        <a:rPr lang="ko-KR" altLang="en-US" sz="1400" b="0" spc="0" baseline="0" dirty="0">
                          <a:solidFill>
                            <a:schemeClr val="tx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개발 지원</a:t>
                      </a:r>
                      <a:endParaRPr lang="en-US" altLang="ko-KR" sz="1400" b="0" spc="0" baseline="0" dirty="0">
                        <a:solidFill>
                          <a:schemeClr val="tx1"/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121920" marR="12192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spc="0" baseline="0" dirty="0">
                          <a:solidFill>
                            <a:schemeClr val="tx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디딤돌</a:t>
                      </a:r>
                      <a:r>
                        <a:rPr lang="en-US" altLang="ko-KR" sz="1100" b="0" spc="0" baseline="0" dirty="0">
                          <a:solidFill>
                            <a:schemeClr val="tx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(1.5</a:t>
                      </a:r>
                      <a:r>
                        <a:rPr lang="ko-KR" altLang="en-US" sz="1100" b="0" spc="0" baseline="0" dirty="0">
                          <a:solidFill>
                            <a:schemeClr val="tx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억</a:t>
                      </a:r>
                      <a:r>
                        <a:rPr lang="en-US" altLang="ko-KR" sz="1100" b="0" spc="0" baseline="0" dirty="0">
                          <a:solidFill>
                            <a:schemeClr val="tx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), </a:t>
                      </a:r>
                      <a:r>
                        <a:rPr lang="ko-KR" altLang="en-US" sz="1100" b="0" spc="0" baseline="0" dirty="0" err="1">
                          <a:solidFill>
                            <a:schemeClr val="tx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전략형창업</a:t>
                      </a:r>
                      <a:r>
                        <a:rPr lang="en-US" altLang="ko-KR" sz="1100" b="0" spc="0" baseline="0" dirty="0">
                          <a:solidFill>
                            <a:schemeClr val="tx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(4</a:t>
                      </a:r>
                      <a:r>
                        <a:rPr lang="ko-KR" altLang="en-US" sz="1100" b="0" spc="0" baseline="0" dirty="0">
                          <a:solidFill>
                            <a:schemeClr val="tx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억</a:t>
                      </a:r>
                      <a:r>
                        <a:rPr lang="en-US" altLang="ko-KR" sz="1100" b="0" spc="0" baseline="0" dirty="0">
                          <a:solidFill>
                            <a:schemeClr val="tx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), TIPS(5</a:t>
                      </a:r>
                      <a:r>
                        <a:rPr lang="ko-KR" altLang="en-US" sz="1100" b="0" spc="0" baseline="0" dirty="0">
                          <a:solidFill>
                            <a:schemeClr val="tx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억</a:t>
                      </a:r>
                      <a:r>
                        <a:rPr lang="en-US" altLang="ko-KR" sz="1100" b="0" spc="0" baseline="0" dirty="0">
                          <a:solidFill>
                            <a:schemeClr val="tx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), </a:t>
                      </a:r>
                      <a:r>
                        <a:rPr lang="ko-KR" altLang="en-US" sz="1100" b="0" spc="0" baseline="0" dirty="0">
                          <a:solidFill>
                            <a:schemeClr val="tx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수출지향</a:t>
                      </a:r>
                      <a:r>
                        <a:rPr lang="en-US" altLang="ko-KR" sz="1100" b="0" spc="0" baseline="0" dirty="0">
                          <a:solidFill>
                            <a:schemeClr val="tx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(20</a:t>
                      </a:r>
                      <a:r>
                        <a:rPr lang="ko-KR" altLang="en-US" sz="1100" b="0" spc="0" baseline="0" dirty="0">
                          <a:solidFill>
                            <a:schemeClr val="tx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억</a:t>
                      </a:r>
                      <a:r>
                        <a:rPr lang="en-US" altLang="ko-KR" sz="1100" b="0" spc="0" baseline="0" dirty="0">
                          <a:solidFill>
                            <a:schemeClr val="tx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), </a:t>
                      </a:r>
                      <a:r>
                        <a:rPr lang="ko-KR" altLang="en-US" sz="1100" b="0" spc="0" baseline="0" dirty="0">
                          <a:solidFill>
                            <a:schemeClr val="tx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시장확대</a:t>
                      </a:r>
                      <a:r>
                        <a:rPr lang="en-US" altLang="ko-KR" sz="1100" b="0" spc="0" baseline="0" dirty="0">
                          <a:solidFill>
                            <a:schemeClr val="tx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(6</a:t>
                      </a:r>
                      <a:r>
                        <a:rPr lang="ko-KR" altLang="en-US" sz="1100" b="0" spc="0" baseline="0" dirty="0">
                          <a:solidFill>
                            <a:schemeClr val="tx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억</a:t>
                      </a:r>
                      <a:r>
                        <a:rPr lang="en-US" altLang="ko-KR" sz="1100" b="0" spc="0" baseline="0" dirty="0">
                          <a:solidFill>
                            <a:schemeClr val="tx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), </a:t>
                      </a:r>
                      <a:r>
                        <a:rPr lang="ko-KR" altLang="en-US" sz="1100" b="0" spc="0" baseline="0" dirty="0">
                          <a:solidFill>
                            <a:schemeClr val="tx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중소기업기술혁신개발</a:t>
                      </a:r>
                      <a:r>
                        <a:rPr lang="en-US" altLang="ko-KR" sz="1100" b="0" spc="0" baseline="0" dirty="0">
                          <a:solidFill>
                            <a:schemeClr val="tx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(5</a:t>
                      </a:r>
                      <a:r>
                        <a:rPr lang="ko-KR" altLang="en-US" sz="1100" b="0" spc="0" baseline="0" dirty="0">
                          <a:solidFill>
                            <a:schemeClr val="tx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억</a:t>
                      </a:r>
                      <a:r>
                        <a:rPr lang="en-US" altLang="ko-KR" sz="1100" b="0" spc="0" baseline="0" dirty="0">
                          <a:solidFill>
                            <a:schemeClr val="tx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~20</a:t>
                      </a:r>
                      <a:r>
                        <a:rPr lang="ko-KR" altLang="en-US" sz="1100" b="0" spc="0" baseline="0" dirty="0">
                          <a:solidFill>
                            <a:schemeClr val="tx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억</a:t>
                      </a:r>
                      <a:r>
                        <a:rPr lang="en-US" altLang="ko-KR" sz="1100" b="0" spc="0" baseline="0" dirty="0">
                          <a:solidFill>
                            <a:schemeClr val="tx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)</a:t>
                      </a:r>
                    </a:p>
                    <a:p>
                      <a:pPr algn="l" latinLnBrk="1"/>
                      <a:r>
                        <a:rPr lang="ko-KR" altLang="en-US" sz="1400" b="0" spc="0" baseline="0" dirty="0">
                          <a:solidFill>
                            <a:schemeClr val="tx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년 </a:t>
                      </a:r>
                      <a:r>
                        <a:rPr lang="en-US" altLang="ko-KR" sz="1400" b="0" spc="0" baseline="0" dirty="0">
                          <a:solidFill>
                            <a:schemeClr val="tx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30</a:t>
                      </a:r>
                      <a:r>
                        <a:rPr lang="ko-KR" altLang="en-US" sz="1400" b="0" spc="0" baseline="0" dirty="0">
                          <a:solidFill>
                            <a:schemeClr val="tx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조 예산</a:t>
                      </a:r>
                      <a:endParaRPr lang="en-US" altLang="ko-KR" sz="1400" b="0" spc="0" baseline="0" dirty="0">
                        <a:solidFill>
                          <a:schemeClr val="tx1"/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en-US" altLang="ko-KR" sz="1400" b="0" spc="0" baseline="0" dirty="0">
                        <a:solidFill>
                          <a:schemeClr val="tx1"/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spc="0" baseline="0" dirty="0">
                          <a:solidFill>
                            <a:schemeClr val="tx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과제 매칭</a:t>
                      </a:r>
                      <a:r>
                        <a:rPr lang="en-US" altLang="ko-KR" sz="1100" b="0" spc="0" baseline="0" dirty="0">
                          <a:solidFill>
                            <a:schemeClr val="tx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, </a:t>
                      </a:r>
                      <a:r>
                        <a:rPr lang="ko-KR" altLang="en-US" sz="1100" b="0" spc="0" baseline="0" dirty="0">
                          <a:solidFill>
                            <a:srgbClr val="FF0000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기술력</a:t>
                      </a:r>
                      <a:r>
                        <a:rPr lang="en-US" altLang="ko-KR" sz="1100" b="0" spc="0" baseline="0" dirty="0">
                          <a:solidFill>
                            <a:schemeClr val="tx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, </a:t>
                      </a:r>
                      <a:r>
                        <a:rPr lang="ko-KR" altLang="en-US" sz="1100" b="0" spc="0" baseline="0" dirty="0">
                          <a:solidFill>
                            <a:schemeClr val="tx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사업계획서</a:t>
                      </a:r>
                      <a:endParaRPr lang="en-US" altLang="ko-KR" sz="1100" b="0" spc="0" baseline="0" dirty="0">
                        <a:solidFill>
                          <a:schemeClr val="tx1"/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7740230"/>
                  </a:ext>
                </a:extLst>
              </a:tr>
              <a:tr h="6598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spc="0" baseline="0" dirty="0">
                          <a:solidFill>
                            <a:schemeClr val="tx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정부 기관 대출</a:t>
                      </a:r>
                      <a:endParaRPr lang="en-US" altLang="ko-KR" sz="1400" b="0" spc="0" baseline="0" dirty="0">
                        <a:solidFill>
                          <a:schemeClr val="tx1"/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121920" marR="12192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spc="0" baseline="0" dirty="0">
                          <a:solidFill>
                            <a:schemeClr val="tx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예비창업자금</a:t>
                      </a:r>
                      <a:endParaRPr lang="en-US" altLang="ko-KR" sz="1100" b="0" spc="0" baseline="0" dirty="0">
                        <a:solidFill>
                          <a:schemeClr val="tx1"/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  <a:p>
                      <a:pPr algn="l" latinLnBrk="1"/>
                      <a:r>
                        <a:rPr lang="en-US" altLang="ko-KR" sz="1100" b="0" spc="0" baseline="0" dirty="0">
                          <a:solidFill>
                            <a:schemeClr val="tx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(</a:t>
                      </a:r>
                      <a:r>
                        <a:rPr lang="ko-KR" altLang="en-US" sz="1100" b="0" spc="0" baseline="0" dirty="0">
                          <a:solidFill>
                            <a:schemeClr val="tx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최대</a:t>
                      </a:r>
                      <a:r>
                        <a:rPr lang="en-US" altLang="ko-KR" sz="1100" b="0" spc="0" baseline="0" dirty="0">
                          <a:solidFill>
                            <a:schemeClr val="tx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3</a:t>
                      </a:r>
                      <a:r>
                        <a:rPr lang="ko-KR" altLang="en-US" sz="1100" b="0" spc="0" baseline="0" dirty="0">
                          <a:solidFill>
                            <a:schemeClr val="tx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억</a:t>
                      </a:r>
                      <a:r>
                        <a:rPr lang="en-US" altLang="ko-KR" sz="1100" b="0" spc="0" baseline="0" dirty="0">
                          <a:solidFill>
                            <a:schemeClr val="tx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)</a:t>
                      </a: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spc="0" baseline="0" dirty="0">
                          <a:solidFill>
                            <a:schemeClr val="tx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창업자금 보증 대출</a:t>
                      </a:r>
                      <a:r>
                        <a:rPr lang="en-US" altLang="ko-KR" sz="1100" b="0" spc="0" baseline="0" dirty="0">
                          <a:solidFill>
                            <a:schemeClr val="tx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(</a:t>
                      </a:r>
                      <a:r>
                        <a:rPr lang="ko-KR" altLang="en-US" sz="1100" b="0" spc="0" baseline="0" dirty="0">
                          <a:solidFill>
                            <a:schemeClr val="tx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최대</a:t>
                      </a:r>
                      <a:r>
                        <a:rPr lang="en-US" altLang="ko-KR" sz="1100" b="0" spc="0" baseline="0" dirty="0">
                          <a:solidFill>
                            <a:schemeClr val="tx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3</a:t>
                      </a:r>
                      <a:r>
                        <a:rPr lang="ko-KR" altLang="en-US" sz="1100" b="0" spc="0" baseline="0" dirty="0">
                          <a:solidFill>
                            <a:schemeClr val="tx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억</a:t>
                      </a:r>
                      <a:r>
                        <a:rPr lang="en-US" altLang="ko-KR" sz="1100" b="0" spc="0" baseline="0" dirty="0">
                          <a:solidFill>
                            <a:schemeClr val="tx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):3%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spc="0" baseline="0" dirty="0">
                          <a:solidFill>
                            <a:schemeClr val="tx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기업 운전자금 대출 </a:t>
                      </a:r>
                      <a:r>
                        <a:rPr lang="en-US" altLang="ko-KR" sz="1100" b="0" spc="0" baseline="0" dirty="0">
                          <a:solidFill>
                            <a:schemeClr val="tx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(</a:t>
                      </a:r>
                      <a:r>
                        <a:rPr lang="ko-KR" altLang="en-US" sz="1100" b="0" spc="0" baseline="0" dirty="0">
                          <a:solidFill>
                            <a:schemeClr val="tx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최대 </a:t>
                      </a:r>
                      <a:r>
                        <a:rPr lang="en-US" altLang="ko-KR" sz="1100" b="0" spc="0" baseline="0" dirty="0">
                          <a:solidFill>
                            <a:schemeClr val="tx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10</a:t>
                      </a:r>
                      <a:r>
                        <a:rPr lang="ko-KR" altLang="en-US" sz="1100" b="0" spc="0" baseline="0" dirty="0" err="1">
                          <a:solidFill>
                            <a:schemeClr val="tx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억이상</a:t>
                      </a:r>
                      <a:r>
                        <a:rPr lang="en-US" altLang="ko-KR" sz="1100" b="0" spc="0" baseline="0" dirty="0">
                          <a:solidFill>
                            <a:schemeClr val="tx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): 3%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spc="0" baseline="0" dirty="0" err="1">
                          <a:solidFill>
                            <a:schemeClr val="tx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중진공</a:t>
                      </a:r>
                      <a:r>
                        <a:rPr lang="ko-KR" altLang="en-US" sz="1100" b="0" spc="0" baseline="0" dirty="0">
                          <a:solidFill>
                            <a:schemeClr val="tx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 대출 </a:t>
                      </a:r>
                      <a:r>
                        <a:rPr lang="en-US" altLang="ko-KR" sz="1100" b="0" spc="0" baseline="0" dirty="0">
                          <a:solidFill>
                            <a:schemeClr val="tx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(1</a:t>
                      </a:r>
                      <a:r>
                        <a:rPr lang="ko-KR" altLang="en-US" sz="1100" b="0" spc="0" baseline="0" dirty="0">
                          <a:solidFill>
                            <a:schemeClr val="tx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억</a:t>
                      </a:r>
                      <a:r>
                        <a:rPr lang="en-US" altLang="ko-KR" sz="1100" b="0" spc="0" baseline="0" dirty="0">
                          <a:solidFill>
                            <a:schemeClr val="tx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~3</a:t>
                      </a:r>
                      <a:r>
                        <a:rPr lang="ko-KR" altLang="en-US" sz="1100" b="0" spc="0" baseline="0" dirty="0">
                          <a:solidFill>
                            <a:schemeClr val="tx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억</a:t>
                      </a:r>
                      <a:r>
                        <a:rPr lang="en-US" altLang="ko-KR" sz="1100" b="0" spc="0" baseline="0" dirty="0">
                          <a:solidFill>
                            <a:schemeClr val="tx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) : 1.6 ~ 2.3%</a:t>
                      </a: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spc="0" baseline="0" dirty="0">
                          <a:solidFill>
                            <a:schemeClr val="tx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기업 운전자금 대출 </a:t>
                      </a:r>
                      <a:r>
                        <a:rPr lang="en-US" altLang="ko-KR" sz="1100" b="0" spc="0" baseline="0" dirty="0">
                          <a:solidFill>
                            <a:schemeClr val="tx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(</a:t>
                      </a:r>
                      <a:r>
                        <a:rPr lang="ko-KR" altLang="en-US" sz="1100" b="0" spc="0" baseline="0" dirty="0">
                          <a:solidFill>
                            <a:schemeClr val="tx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최대 </a:t>
                      </a:r>
                      <a:r>
                        <a:rPr lang="en-US" altLang="ko-KR" sz="1100" b="0" spc="0" baseline="0" dirty="0">
                          <a:solidFill>
                            <a:schemeClr val="tx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10</a:t>
                      </a:r>
                      <a:r>
                        <a:rPr lang="ko-KR" altLang="en-US" sz="1100" b="0" spc="0" baseline="0" dirty="0" err="1">
                          <a:solidFill>
                            <a:schemeClr val="tx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억이상</a:t>
                      </a:r>
                      <a:r>
                        <a:rPr lang="en-US" altLang="ko-KR" sz="1100" b="0" spc="0" baseline="0" dirty="0">
                          <a:solidFill>
                            <a:schemeClr val="tx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): 3%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spc="0" baseline="0" dirty="0" err="1">
                          <a:solidFill>
                            <a:schemeClr val="tx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중진공</a:t>
                      </a:r>
                      <a:r>
                        <a:rPr lang="ko-KR" altLang="en-US" sz="1100" b="0" spc="0" baseline="0" dirty="0">
                          <a:solidFill>
                            <a:schemeClr val="tx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 대출 </a:t>
                      </a:r>
                      <a:r>
                        <a:rPr lang="en-US" altLang="ko-KR" sz="1100" b="0" spc="0" baseline="0" dirty="0">
                          <a:solidFill>
                            <a:schemeClr val="tx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(1</a:t>
                      </a:r>
                      <a:r>
                        <a:rPr lang="ko-KR" altLang="en-US" sz="1100" b="0" spc="0" baseline="0" dirty="0">
                          <a:solidFill>
                            <a:schemeClr val="tx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억</a:t>
                      </a:r>
                      <a:r>
                        <a:rPr lang="en-US" altLang="ko-KR" sz="1100" b="0" spc="0" baseline="0" dirty="0">
                          <a:solidFill>
                            <a:schemeClr val="tx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~3</a:t>
                      </a:r>
                      <a:r>
                        <a:rPr lang="ko-KR" altLang="en-US" sz="1100" b="0" spc="0" baseline="0" dirty="0">
                          <a:solidFill>
                            <a:schemeClr val="tx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억</a:t>
                      </a:r>
                      <a:r>
                        <a:rPr lang="en-US" altLang="ko-KR" sz="1100" b="0" spc="0" baseline="0" dirty="0">
                          <a:solidFill>
                            <a:schemeClr val="tx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) : 1.6 ~ 2.3%</a:t>
                      </a: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spc="0" baseline="0" dirty="0">
                          <a:solidFill>
                            <a:schemeClr val="tx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고용</a:t>
                      </a:r>
                      <a:r>
                        <a:rPr lang="en-US" altLang="ko-KR" sz="1100" b="0" spc="0" baseline="0" dirty="0">
                          <a:solidFill>
                            <a:schemeClr val="tx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, </a:t>
                      </a:r>
                      <a:r>
                        <a:rPr lang="ko-KR" altLang="en-US" sz="1100" b="0" spc="0" baseline="0" dirty="0">
                          <a:solidFill>
                            <a:schemeClr val="tx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내일채움공제</a:t>
                      </a:r>
                      <a:r>
                        <a:rPr lang="en-US" altLang="ko-KR" sz="1100" b="0" spc="0" baseline="0" dirty="0">
                          <a:solidFill>
                            <a:schemeClr val="tx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,</a:t>
                      </a:r>
                    </a:p>
                    <a:p>
                      <a:pPr marL="0" marR="0" lvl="0" indent="0" algn="l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spc="0" baseline="0" dirty="0">
                          <a:solidFill>
                            <a:schemeClr val="tx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여성기업</a:t>
                      </a:r>
                      <a:r>
                        <a:rPr lang="en-US" altLang="ko-KR" sz="1100" b="0" spc="0" baseline="0" dirty="0">
                          <a:solidFill>
                            <a:schemeClr val="tx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, </a:t>
                      </a:r>
                      <a:r>
                        <a:rPr lang="ko-KR" altLang="en-US" sz="1100" b="0" spc="0" baseline="0" dirty="0">
                          <a:solidFill>
                            <a:srgbClr val="FF0000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기술력</a:t>
                      </a:r>
                      <a:r>
                        <a:rPr lang="en-US" altLang="ko-KR" sz="1100" b="0" spc="0" baseline="0" dirty="0">
                          <a:solidFill>
                            <a:srgbClr val="FF0000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,</a:t>
                      </a:r>
                      <a:r>
                        <a:rPr lang="en-US" altLang="ko-KR" sz="1100" b="0" spc="0" baseline="0" dirty="0">
                          <a:solidFill>
                            <a:schemeClr val="tx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 </a:t>
                      </a:r>
                      <a:r>
                        <a:rPr lang="ko-KR" altLang="en-US" sz="1100" b="0" spc="0" baseline="0" dirty="0">
                          <a:solidFill>
                            <a:schemeClr val="tx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업종</a:t>
                      </a:r>
                      <a:r>
                        <a:rPr lang="en-US" altLang="ko-KR" sz="1100" b="0" spc="0" baseline="0" dirty="0">
                          <a:solidFill>
                            <a:schemeClr val="tx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, </a:t>
                      </a:r>
                      <a:r>
                        <a:rPr lang="ko-KR" altLang="en-US" sz="1100" b="0" spc="0" baseline="0" dirty="0">
                          <a:solidFill>
                            <a:schemeClr val="tx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특허</a:t>
                      </a:r>
                      <a:endParaRPr lang="en-US" altLang="ko-KR" sz="1100" b="0" spc="0" baseline="0" dirty="0">
                        <a:solidFill>
                          <a:schemeClr val="tx1"/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  <a:p>
                      <a:pPr marL="0" marR="0" lvl="0" indent="0" algn="l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spc="0" baseline="0" dirty="0">
                          <a:solidFill>
                            <a:schemeClr val="tx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부채비율</a:t>
                      </a:r>
                      <a:r>
                        <a:rPr lang="en-US" altLang="ko-KR" sz="1100" b="0" spc="0" baseline="0" dirty="0">
                          <a:solidFill>
                            <a:schemeClr val="tx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, </a:t>
                      </a:r>
                      <a:r>
                        <a:rPr lang="ko-KR" altLang="en-US" sz="1100" b="0" spc="0" baseline="0" dirty="0" err="1">
                          <a:solidFill>
                            <a:schemeClr val="tx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제무재표</a:t>
                      </a:r>
                      <a:endParaRPr lang="en-US" altLang="ko-KR" sz="1100" b="0" spc="0" baseline="0" dirty="0">
                        <a:solidFill>
                          <a:schemeClr val="tx1"/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3068476"/>
                  </a:ext>
                </a:extLst>
              </a:tr>
              <a:tr h="5138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spc="0" baseline="0" dirty="0">
                          <a:solidFill>
                            <a:schemeClr val="tx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투자유치</a:t>
                      </a:r>
                      <a:endParaRPr lang="en-US" altLang="ko-KR" sz="1400" b="0" spc="0" baseline="0" dirty="0">
                        <a:solidFill>
                          <a:schemeClr val="tx1"/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121920" marR="12192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en-US" altLang="ko-KR" sz="1100" b="0" spc="0" baseline="0" dirty="0">
                        <a:solidFill>
                          <a:schemeClr val="tx1"/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spc="0" baseline="0" dirty="0">
                          <a:solidFill>
                            <a:schemeClr val="tx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엔젤투자</a:t>
                      </a:r>
                      <a:r>
                        <a:rPr lang="en-US" altLang="ko-KR" sz="1100" b="0" spc="0" baseline="0" dirty="0">
                          <a:solidFill>
                            <a:schemeClr val="tx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, </a:t>
                      </a:r>
                      <a:r>
                        <a:rPr lang="ko-KR" altLang="en-US" sz="1100" b="0" spc="0" baseline="0" dirty="0" err="1">
                          <a:solidFill>
                            <a:schemeClr val="tx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엑설러레이터</a:t>
                      </a:r>
                      <a:r>
                        <a:rPr lang="en-US" altLang="ko-KR" sz="1100" b="0" spc="0" baseline="0" dirty="0">
                          <a:solidFill>
                            <a:schemeClr val="tx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, </a:t>
                      </a:r>
                      <a:r>
                        <a:rPr lang="ko-KR" altLang="en-US" sz="1100" b="0" spc="0" baseline="0" dirty="0">
                          <a:solidFill>
                            <a:schemeClr val="tx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마이크로 </a:t>
                      </a:r>
                      <a:r>
                        <a:rPr lang="en-US" altLang="ko-KR" sz="1100" b="0" spc="0" baseline="0" dirty="0">
                          <a:solidFill>
                            <a:schemeClr val="tx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VC, VC</a:t>
                      </a: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spc="0" baseline="0" dirty="0">
                          <a:solidFill>
                            <a:schemeClr val="tx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사업성</a:t>
                      </a:r>
                      <a:r>
                        <a:rPr lang="en-US" altLang="ko-KR" sz="1100" b="0" spc="0" baseline="0" dirty="0">
                          <a:solidFill>
                            <a:schemeClr val="tx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, </a:t>
                      </a:r>
                      <a:r>
                        <a:rPr lang="ko-KR" altLang="en-US" sz="1100" b="0" spc="0" baseline="0" dirty="0" err="1">
                          <a:solidFill>
                            <a:schemeClr val="tx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대표이력</a:t>
                      </a:r>
                      <a:endParaRPr lang="en-US" altLang="ko-KR" sz="1100" b="0" spc="0" baseline="0" dirty="0">
                        <a:solidFill>
                          <a:schemeClr val="tx1"/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2067100"/>
                  </a:ext>
                </a:extLst>
              </a:tr>
              <a:tr h="6422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spc="0" baseline="0" dirty="0">
                          <a:solidFill>
                            <a:schemeClr val="tx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인건비 지원</a:t>
                      </a:r>
                      <a:endParaRPr lang="en-US" altLang="ko-KR" sz="1400" b="0" spc="0" baseline="0" dirty="0">
                        <a:solidFill>
                          <a:schemeClr val="tx1"/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121920" marR="12192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en-US" altLang="ko-KR" sz="1100" b="0" spc="0" baseline="0" dirty="0">
                        <a:solidFill>
                          <a:schemeClr val="tx1"/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spc="0" baseline="0" dirty="0" err="1">
                          <a:solidFill>
                            <a:schemeClr val="tx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청년채용</a:t>
                      </a:r>
                      <a:r>
                        <a:rPr lang="ko-KR" altLang="en-US" sz="1100" b="0" spc="0" baseline="0" dirty="0">
                          <a:solidFill>
                            <a:schemeClr val="tx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 </a:t>
                      </a:r>
                      <a:r>
                        <a:rPr lang="en-US" altLang="ko-KR" sz="1100" b="0" spc="0" baseline="0" dirty="0">
                          <a:solidFill>
                            <a:schemeClr val="tx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3</a:t>
                      </a:r>
                      <a:r>
                        <a:rPr lang="ko-KR" altLang="en-US" sz="1100" b="0" spc="0" baseline="0" dirty="0">
                          <a:solidFill>
                            <a:schemeClr val="tx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년 </a:t>
                      </a:r>
                      <a:r>
                        <a:rPr lang="en-US" altLang="ko-KR" sz="1100" b="0" spc="0" baseline="0" dirty="0">
                          <a:solidFill>
                            <a:schemeClr val="tx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2,700</a:t>
                      </a:r>
                      <a:r>
                        <a:rPr lang="ko-KR" altLang="en-US" sz="1100" b="0" spc="0" baseline="0" dirty="0">
                          <a:solidFill>
                            <a:schemeClr val="tx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만원</a:t>
                      </a:r>
                      <a:r>
                        <a:rPr lang="en-US" altLang="ko-KR" sz="1100" b="0" spc="0" baseline="0" dirty="0">
                          <a:solidFill>
                            <a:schemeClr val="tx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, </a:t>
                      </a:r>
                      <a:r>
                        <a:rPr lang="ko-KR" altLang="en-US" sz="1100" b="0" spc="0" baseline="0" dirty="0" err="1">
                          <a:solidFill>
                            <a:schemeClr val="tx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디지털청년</a:t>
                      </a:r>
                      <a:r>
                        <a:rPr lang="ko-KR" altLang="en-US" sz="1100" b="0" spc="0" baseline="0" dirty="0">
                          <a:solidFill>
                            <a:schemeClr val="tx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 </a:t>
                      </a:r>
                      <a:r>
                        <a:rPr lang="en-US" altLang="ko-KR" sz="1100" b="0" spc="0" baseline="0" dirty="0">
                          <a:solidFill>
                            <a:schemeClr val="tx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6</a:t>
                      </a:r>
                      <a:r>
                        <a:rPr lang="ko-KR" altLang="en-US" sz="1100" b="0" spc="0" baseline="0" dirty="0">
                          <a:solidFill>
                            <a:schemeClr val="tx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개월 </a:t>
                      </a:r>
                      <a:r>
                        <a:rPr lang="en-US" altLang="ko-KR" sz="1100" b="0" spc="0" baseline="0" dirty="0">
                          <a:solidFill>
                            <a:schemeClr val="tx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1,140</a:t>
                      </a:r>
                      <a:r>
                        <a:rPr lang="ko-KR" altLang="en-US" sz="1100" b="0" spc="0" baseline="0" dirty="0">
                          <a:solidFill>
                            <a:schemeClr val="tx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만원</a:t>
                      </a:r>
                      <a:r>
                        <a:rPr lang="en-US" altLang="ko-KR" sz="1100" b="0" spc="0" baseline="0" dirty="0">
                          <a:solidFill>
                            <a:schemeClr val="tx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, </a:t>
                      </a:r>
                      <a:r>
                        <a:rPr lang="ko-KR" altLang="en-US" sz="1100" b="0" spc="0" baseline="0" dirty="0" err="1">
                          <a:solidFill>
                            <a:schemeClr val="tx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특별고용</a:t>
                      </a:r>
                      <a:r>
                        <a:rPr lang="ko-KR" altLang="en-US" sz="1100" b="0" spc="0" baseline="0" dirty="0">
                          <a:solidFill>
                            <a:schemeClr val="tx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 </a:t>
                      </a:r>
                      <a:r>
                        <a:rPr lang="en-US" altLang="ko-KR" sz="1100" b="0" spc="0" baseline="0" dirty="0">
                          <a:solidFill>
                            <a:schemeClr val="tx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960</a:t>
                      </a:r>
                      <a:r>
                        <a:rPr lang="ko-KR" altLang="en-US" sz="1100" b="0" spc="0" baseline="0" dirty="0">
                          <a:solidFill>
                            <a:schemeClr val="tx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만원</a:t>
                      </a:r>
                      <a:endParaRPr lang="en-US" altLang="ko-KR" sz="1100" b="0" spc="0" baseline="0" dirty="0">
                        <a:solidFill>
                          <a:schemeClr val="tx1"/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  <a:p>
                      <a:pPr algn="l" latinLnBrk="1"/>
                      <a:r>
                        <a:rPr lang="ko-KR" altLang="en-US" sz="1100" b="0" spc="0" baseline="0" dirty="0">
                          <a:solidFill>
                            <a:schemeClr val="tx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두루누리사업</a:t>
                      </a:r>
                      <a:r>
                        <a:rPr lang="en-US" altLang="ko-KR" sz="1100" b="0" spc="0" baseline="0" dirty="0">
                          <a:solidFill>
                            <a:schemeClr val="tx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, </a:t>
                      </a:r>
                      <a:r>
                        <a:rPr lang="ko-KR" altLang="en-US" sz="1100" b="0" spc="0" baseline="0" dirty="0">
                          <a:solidFill>
                            <a:schemeClr val="tx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일자리안정자금 외</a:t>
                      </a:r>
                      <a:endParaRPr lang="en-US" altLang="ko-KR" sz="1100" b="0" spc="0" baseline="0" dirty="0">
                        <a:solidFill>
                          <a:schemeClr val="tx1"/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spc="0" baseline="0" dirty="0">
                          <a:solidFill>
                            <a:schemeClr val="tx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성장유망업종</a:t>
                      </a:r>
                      <a:r>
                        <a:rPr lang="en-US" altLang="ko-KR" sz="1100" b="0" spc="0" baseline="0" dirty="0">
                          <a:solidFill>
                            <a:schemeClr val="tx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, (</a:t>
                      </a:r>
                      <a:r>
                        <a:rPr lang="ko-KR" altLang="en-US" sz="1100" b="0" spc="0" baseline="0" dirty="0">
                          <a:solidFill>
                            <a:schemeClr val="tx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권고사직</a:t>
                      </a:r>
                      <a:r>
                        <a:rPr lang="en-US" altLang="ko-KR" sz="1100" b="0" spc="0" baseline="0" dirty="0">
                          <a:solidFill>
                            <a:schemeClr val="tx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)</a:t>
                      </a: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1363724"/>
                  </a:ext>
                </a:extLst>
              </a:tr>
              <a:tr h="6454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spc="0" baseline="0" dirty="0" err="1">
                          <a:solidFill>
                            <a:schemeClr val="tx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조세특례법</a:t>
                      </a:r>
                      <a:r>
                        <a:rPr lang="ko-KR" altLang="en-US" sz="1400" b="0" spc="0" baseline="0" dirty="0">
                          <a:solidFill>
                            <a:schemeClr val="tx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 세액 감면</a:t>
                      </a:r>
                      <a:endParaRPr lang="en-US" altLang="ko-KR" sz="1400" b="0" spc="0" baseline="0" dirty="0">
                        <a:solidFill>
                          <a:schemeClr val="tx1"/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121920" marR="12192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en-US" altLang="ko-KR" sz="1100" b="0" spc="0" baseline="0" dirty="0">
                        <a:solidFill>
                          <a:schemeClr val="tx1"/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spc="0" baseline="0" dirty="0">
                          <a:solidFill>
                            <a:schemeClr val="tx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조세특례제한법 제 </a:t>
                      </a:r>
                      <a:r>
                        <a:rPr lang="en-US" altLang="ko-KR" sz="1100" b="0" spc="0" baseline="0" dirty="0">
                          <a:solidFill>
                            <a:schemeClr val="tx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7</a:t>
                      </a:r>
                      <a:r>
                        <a:rPr lang="ko-KR" altLang="en-US" sz="1100" b="0" spc="0" baseline="0" dirty="0">
                          <a:solidFill>
                            <a:schemeClr val="tx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조 중소기업에 대한 특별세액감면 </a:t>
                      </a:r>
                      <a:r>
                        <a:rPr lang="en-US" altLang="ko-KR" sz="1100" b="0" spc="0" baseline="0" dirty="0">
                          <a:solidFill>
                            <a:schemeClr val="tx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(10 ~ 30%)</a:t>
                      </a:r>
                    </a:p>
                    <a:p>
                      <a:pPr algn="l" latinLnBrk="1"/>
                      <a:r>
                        <a:rPr lang="ko-KR" altLang="en-US" sz="1100" b="0" spc="0" baseline="0" dirty="0" err="1">
                          <a:solidFill>
                            <a:schemeClr val="tx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쳥년</a:t>
                      </a:r>
                      <a:r>
                        <a:rPr lang="ko-KR" altLang="en-US" sz="1100" b="0" spc="0" baseline="0" dirty="0">
                          <a:solidFill>
                            <a:schemeClr val="tx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 창업 세액감면 </a:t>
                      </a:r>
                      <a:r>
                        <a:rPr lang="en-US" altLang="ko-KR" sz="1100" b="0" spc="0" baseline="0" dirty="0">
                          <a:solidFill>
                            <a:schemeClr val="tx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5</a:t>
                      </a:r>
                      <a:r>
                        <a:rPr lang="ko-KR" altLang="en-US" sz="1100" b="0" spc="0" baseline="0" dirty="0">
                          <a:solidFill>
                            <a:schemeClr val="tx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년간 </a:t>
                      </a:r>
                      <a:r>
                        <a:rPr lang="en-US" altLang="ko-KR" sz="1100" b="0" spc="0" baseline="0" dirty="0">
                          <a:solidFill>
                            <a:schemeClr val="tx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(50~100%)</a:t>
                      </a:r>
                    </a:p>
                    <a:p>
                      <a:pPr algn="l" latinLnBrk="1"/>
                      <a:r>
                        <a:rPr lang="ko-KR" altLang="en-US" sz="1100" b="0" spc="0" baseline="0" dirty="0">
                          <a:solidFill>
                            <a:schemeClr val="tx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신성장 서비스업 </a:t>
                      </a:r>
                      <a:r>
                        <a:rPr lang="en-US" altLang="ko-KR" sz="1100" b="0" spc="0" baseline="0" dirty="0">
                          <a:solidFill>
                            <a:schemeClr val="tx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4</a:t>
                      </a:r>
                      <a:r>
                        <a:rPr lang="ko-KR" altLang="en-US" sz="1100" b="0" spc="0" baseline="0" dirty="0">
                          <a:solidFill>
                            <a:schemeClr val="tx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년간 </a:t>
                      </a:r>
                      <a:r>
                        <a:rPr lang="en-US" altLang="ko-KR" sz="1100" b="0" spc="0" baseline="0" dirty="0">
                          <a:solidFill>
                            <a:schemeClr val="tx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(</a:t>
                      </a:r>
                      <a:r>
                        <a:rPr lang="ko-KR" altLang="en-US" sz="1100" b="0" spc="0" baseline="0" dirty="0">
                          <a:solidFill>
                            <a:schemeClr val="tx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수도권과밀지역외 </a:t>
                      </a:r>
                      <a:r>
                        <a:rPr lang="en-US" altLang="ko-KR" sz="1100" b="0" spc="0" baseline="0" dirty="0">
                          <a:solidFill>
                            <a:schemeClr val="tx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50~75%)</a:t>
                      </a: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spc="0" baseline="0" dirty="0">
                          <a:solidFill>
                            <a:schemeClr val="tx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제조</a:t>
                      </a:r>
                      <a:r>
                        <a:rPr lang="en-US" altLang="ko-KR" sz="1100" b="0" spc="0" baseline="0" dirty="0">
                          <a:solidFill>
                            <a:schemeClr val="tx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, </a:t>
                      </a:r>
                      <a:r>
                        <a:rPr lang="ko-KR" altLang="en-US" sz="1100" b="0" spc="0" baseline="0" dirty="0">
                          <a:solidFill>
                            <a:schemeClr val="tx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지식기반산업</a:t>
                      </a:r>
                      <a:endParaRPr lang="en-US" altLang="ko-KR" sz="1100" b="0" spc="0" baseline="0" dirty="0">
                        <a:solidFill>
                          <a:schemeClr val="tx1"/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3874181"/>
                  </a:ext>
                </a:extLst>
              </a:tr>
              <a:tr h="6422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spc="0" baseline="0" dirty="0">
                          <a:solidFill>
                            <a:schemeClr val="tx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인증 세액 감면</a:t>
                      </a:r>
                      <a:endParaRPr lang="en-US" altLang="ko-KR" sz="1400" b="0" spc="0" baseline="0" dirty="0">
                        <a:solidFill>
                          <a:schemeClr val="tx1"/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121920" marR="12192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en-US" altLang="ko-KR" sz="1100" b="0" spc="0" baseline="0" dirty="0">
                        <a:solidFill>
                          <a:schemeClr val="tx1"/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spc="0" baseline="0" dirty="0" err="1">
                          <a:solidFill>
                            <a:schemeClr val="tx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벤처인증</a:t>
                      </a:r>
                      <a:r>
                        <a:rPr lang="en-US" altLang="ko-KR" sz="1100" b="0" spc="0" baseline="0" dirty="0">
                          <a:solidFill>
                            <a:schemeClr val="tx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(</a:t>
                      </a:r>
                      <a:r>
                        <a:rPr lang="ko-KR" altLang="en-US" sz="1100" b="0" spc="0" baseline="0" dirty="0">
                          <a:solidFill>
                            <a:schemeClr val="tx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창업 </a:t>
                      </a:r>
                      <a:r>
                        <a:rPr lang="en-US" altLang="ko-KR" sz="1100" b="0" spc="0" baseline="0" dirty="0">
                          <a:solidFill>
                            <a:schemeClr val="tx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3</a:t>
                      </a:r>
                      <a:r>
                        <a:rPr lang="ko-KR" altLang="en-US" sz="1100" b="0" spc="0" baseline="0" dirty="0" err="1">
                          <a:solidFill>
                            <a:schemeClr val="tx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년이내</a:t>
                      </a:r>
                      <a:r>
                        <a:rPr lang="en-US" altLang="ko-KR" sz="1100" b="0" spc="0" baseline="0" dirty="0">
                          <a:solidFill>
                            <a:schemeClr val="tx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) : </a:t>
                      </a:r>
                      <a:r>
                        <a:rPr lang="ko-KR" altLang="en-US" sz="1100" b="0" spc="0" baseline="0" dirty="0">
                          <a:solidFill>
                            <a:schemeClr val="tx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법인세 </a:t>
                      </a:r>
                      <a:r>
                        <a:rPr lang="en-US" altLang="ko-KR" sz="1100" b="0" spc="0" baseline="0" dirty="0">
                          <a:solidFill>
                            <a:schemeClr val="tx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4</a:t>
                      </a:r>
                      <a:r>
                        <a:rPr lang="ko-KR" altLang="en-US" sz="1100" b="0" spc="0" baseline="0" dirty="0">
                          <a:solidFill>
                            <a:schemeClr val="tx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년간 </a:t>
                      </a:r>
                      <a:r>
                        <a:rPr lang="en-US" altLang="ko-KR" sz="1100" b="0" spc="0" baseline="0" dirty="0">
                          <a:solidFill>
                            <a:schemeClr val="tx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50%, </a:t>
                      </a:r>
                      <a:r>
                        <a:rPr lang="ko-KR" altLang="en-US" sz="1100" b="0" spc="0" baseline="0" dirty="0">
                          <a:solidFill>
                            <a:schemeClr val="tx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부동산취등록세 </a:t>
                      </a:r>
                      <a:r>
                        <a:rPr lang="en-US" altLang="ko-KR" sz="1100" b="0" spc="0" baseline="0" dirty="0">
                          <a:solidFill>
                            <a:schemeClr val="tx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75% </a:t>
                      </a:r>
                      <a:r>
                        <a:rPr lang="ko-KR" altLang="en-US" sz="1100" b="0" spc="0" baseline="0" dirty="0">
                          <a:solidFill>
                            <a:schemeClr val="tx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감면</a:t>
                      </a:r>
                      <a:endParaRPr lang="en-US" altLang="ko-KR" sz="1100" b="0" spc="0" baseline="0" dirty="0">
                        <a:solidFill>
                          <a:schemeClr val="tx1"/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  <a:p>
                      <a:pPr algn="l" latinLnBrk="1"/>
                      <a:r>
                        <a:rPr lang="ko-KR" altLang="en-US" sz="1100" b="0" spc="0" baseline="0" dirty="0">
                          <a:solidFill>
                            <a:schemeClr val="tx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연구소 </a:t>
                      </a:r>
                      <a:r>
                        <a:rPr lang="en-US" altLang="ko-KR" sz="1100" b="0" spc="0" baseline="0" dirty="0">
                          <a:solidFill>
                            <a:schemeClr val="tx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: </a:t>
                      </a:r>
                      <a:r>
                        <a:rPr lang="ko-KR" altLang="en-US" sz="1100" b="0" spc="0" baseline="0" dirty="0">
                          <a:solidFill>
                            <a:schemeClr val="tx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인건비 </a:t>
                      </a:r>
                      <a:r>
                        <a:rPr lang="en-US" altLang="ko-KR" sz="1100" b="0" spc="0" baseline="0" dirty="0">
                          <a:solidFill>
                            <a:schemeClr val="tx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25% </a:t>
                      </a:r>
                      <a:r>
                        <a:rPr lang="ko-KR" altLang="en-US" sz="1100" b="0" spc="0" baseline="0" dirty="0">
                          <a:solidFill>
                            <a:schemeClr val="tx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세액공제</a:t>
                      </a:r>
                      <a:endParaRPr lang="en-US" altLang="ko-KR" sz="1100" b="0" spc="0" baseline="0" dirty="0">
                        <a:solidFill>
                          <a:schemeClr val="tx1"/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spc="0" baseline="0" dirty="0">
                          <a:solidFill>
                            <a:schemeClr val="tx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특허</a:t>
                      </a:r>
                      <a:r>
                        <a:rPr lang="en-US" altLang="ko-KR" sz="1100" b="0" spc="0" baseline="0" dirty="0">
                          <a:solidFill>
                            <a:schemeClr val="tx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, </a:t>
                      </a:r>
                      <a:r>
                        <a:rPr lang="ko-KR" altLang="en-US" sz="1100" b="0" spc="0" baseline="0" dirty="0">
                          <a:solidFill>
                            <a:schemeClr val="tx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기술력</a:t>
                      </a:r>
                      <a:endParaRPr lang="en-US" altLang="ko-KR" sz="1100" b="0" spc="0" baseline="0" dirty="0">
                        <a:solidFill>
                          <a:schemeClr val="tx1"/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6801646"/>
                  </a:ext>
                </a:extLst>
              </a:tr>
            </a:tbl>
          </a:graphicData>
        </a:graphic>
      </p:graphicFrame>
      <p:sp>
        <p:nvSpPr>
          <p:cNvPr id="3" name="슬라이드 번호 개체 틀 2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25400">
              <a:lnSpc>
                <a:spcPts val="1115"/>
              </a:lnSpc>
            </a:pPr>
            <a:fld id="{81D60167-4931-47E6-BA6A-407CBD079E47}" type="slidenum">
              <a:rPr lang="en-US" altLang="ko-KR" spc="-5" smtClean="0"/>
              <a:pPr marL="25400">
                <a:lnSpc>
                  <a:spcPts val="1115"/>
                </a:lnSpc>
              </a:pPr>
              <a:t>23</a:t>
            </a:fld>
            <a:endParaRPr lang="en-US" altLang="ko-KR" spc="-5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98A0945-6FD8-4A4C-B6BB-66D01DC564E1}"/>
              </a:ext>
            </a:extLst>
          </p:cNvPr>
          <p:cNvCxnSpPr/>
          <p:nvPr/>
        </p:nvCxnSpPr>
        <p:spPr>
          <a:xfrm>
            <a:off x="195811" y="590192"/>
            <a:ext cx="11835213" cy="0"/>
          </a:xfrm>
          <a:prstGeom prst="line">
            <a:avLst/>
          </a:prstGeom>
          <a:ln w="38100">
            <a:solidFill>
              <a:srgbClr val="A08C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84AD6DA-DB83-442D-B826-944EA959A439}"/>
              </a:ext>
            </a:extLst>
          </p:cNvPr>
          <p:cNvSpPr txBox="1"/>
          <p:nvPr/>
        </p:nvSpPr>
        <p:spPr>
          <a:xfrm>
            <a:off x="697504" y="101373"/>
            <a:ext cx="2420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b="1" dirty="0"/>
              <a:t>중소기업 특별 지원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2471" y="6488667"/>
            <a:ext cx="6327632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buFont typeface="Wingdings" pitchFamily="2" charset="2"/>
              <a:buChar char="Ø"/>
            </a:pPr>
            <a:r>
              <a:rPr lang="ko-KR" altLang="en-US" sz="1200" b="1" spc="-5" dirty="0">
                <a:solidFill>
                  <a:srgbClr val="0070C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Century Gothic"/>
              </a:rPr>
              <a:t> </a:t>
            </a:r>
            <a:r>
              <a:rPr lang="ko-KR" altLang="en-US" sz="1200" b="1" spc="-5" dirty="0">
                <a:solidFill>
                  <a:srgbClr val="FF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Century Gothic"/>
              </a:rPr>
              <a:t>기술력 </a:t>
            </a:r>
            <a:r>
              <a:rPr lang="en-US" altLang="ko-KR" sz="1200" b="1" spc="-5" dirty="0">
                <a:solidFill>
                  <a:srgbClr val="0070C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Century Gothic"/>
              </a:rPr>
              <a:t>: </a:t>
            </a:r>
            <a:r>
              <a:rPr lang="ko-KR" altLang="en-US" sz="1200" b="1" spc="-5" dirty="0" err="1">
                <a:solidFill>
                  <a:srgbClr val="0070C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Century Gothic"/>
              </a:rPr>
              <a:t>각종인증</a:t>
            </a:r>
            <a:r>
              <a:rPr lang="en-US" altLang="ko-KR" sz="1200" b="1" spc="-5" dirty="0">
                <a:solidFill>
                  <a:srgbClr val="0070C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Century Gothic"/>
              </a:rPr>
              <a:t>, </a:t>
            </a:r>
            <a:r>
              <a:rPr lang="ko-KR" altLang="en-US" sz="1200" b="1" spc="-5" dirty="0">
                <a:solidFill>
                  <a:srgbClr val="0070C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Century Gothic"/>
              </a:rPr>
              <a:t>특허</a:t>
            </a:r>
            <a:r>
              <a:rPr lang="en-US" altLang="ko-KR" sz="1200" b="1" spc="-5" dirty="0">
                <a:solidFill>
                  <a:srgbClr val="0070C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Century Gothic"/>
              </a:rPr>
              <a:t>, </a:t>
            </a:r>
            <a:r>
              <a:rPr lang="ko-KR" altLang="en-US" sz="1200" b="1" spc="-5" dirty="0">
                <a:solidFill>
                  <a:srgbClr val="0070C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Century Gothic"/>
              </a:rPr>
              <a:t>연구소</a:t>
            </a:r>
            <a:r>
              <a:rPr lang="en-US" altLang="ko-KR" sz="1200" b="1" spc="-5" dirty="0">
                <a:solidFill>
                  <a:srgbClr val="0070C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Century Gothic"/>
              </a:rPr>
              <a:t>, </a:t>
            </a:r>
            <a:r>
              <a:rPr lang="ko-KR" altLang="en-US" sz="1200" b="1" spc="-5" dirty="0">
                <a:solidFill>
                  <a:srgbClr val="0070C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Century Gothic"/>
              </a:rPr>
              <a:t>벤처</a:t>
            </a:r>
            <a:r>
              <a:rPr lang="en-US" altLang="ko-KR" sz="1200" b="1" spc="-5" dirty="0">
                <a:solidFill>
                  <a:srgbClr val="0070C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Century Gothic"/>
              </a:rPr>
              <a:t>, </a:t>
            </a:r>
            <a:r>
              <a:rPr lang="ko-KR" altLang="en-US" sz="1200" b="1" spc="-5" dirty="0" err="1">
                <a:solidFill>
                  <a:srgbClr val="0070C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Century Gothic"/>
              </a:rPr>
              <a:t>이노비즈</a:t>
            </a:r>
            <a:r>
              <a:rPr lang="en-US" altLang="ko-KR" sz="1200" b="1" spc="-5" dirty="0">
                <a:solidFill>
                  <a:srgbClr val="0070C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Century Gothic"/>
              </a:rPr>
              <a:t>, </a:t>
            </a:r>
            <a:r>
              <a:rPr lang="ko-KR" altLang="en-US" sz="1200" b="1" spc="-5" dirty="0" err="1">
                <a:solidFill>
                  <a:srgbClr val="0070C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Century Gothic"/>
              </a:rPr>
              <a:t>메인비즈</a:t>
            </a:r>
            <a:r>
              <a:rPr lang="en-US" altLang="ko-KR" sz="1200" b="1" spc="-5" dirty="0">
                <a:solidFill>
                  <a:srgbClr val="0070C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Century Gothic"/>
              </a:rPr>
              <a:t>, NEP, NET</a:t>
            </a:r>
          </a:p>
        </p:txBody>
      </p:sp>
    </p:spTree>
    <p:extLst>
      <p:ext uri="{BB962C8B-B14F-4D97-AF65-F5344CB8AC3E}">
        <p14:creationId xmlns:p14="http://schemas.microsoft.com/office/powerpoint/2010/main" val="38535265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25400">
              <a:lnSpc>
                <a:spcPts val="1115"/>
              </a:lnSpc>
            </a:pPr>
            <a:fld id="{81D60167-4931-47E6-BA6A-407CBD079E47}" type="slidenum">
              <a:rPr lang="en-US" altLang="ko-KR" spc="-5" smtClean="0"/>
              <a:pPr marL="25400">
                <a:lnSpc>
                  <a:spcPts val="1115"/>
                </a:lnSpc>
              </a:pPr>
              <a:t>24</a:t>
            </a:fld>
            <a:endParaRPr lang="en-US" altLang="ko-KR" spc="-5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98A0945-6FD8-4A4C-B6BB-66D01DC564E1}"/>
              </a:ext>
            </a:extLst>
          </p:cNvPr>
          <p:cNvCxnSpPr/>
          <p:nvPr/>
        </p:nvCxnSpPr>
        <p:spPr>
          <a:xfrm>
            <a:off x="140152" y="995708"/>
            <a:ext cx="11835213" cy="0"/>
          </a:xfrm>
          <a:prstGeom prst="line">
            <a:avLst/>
          </a:prstGeom>
          <a:ln w="38100">
            <a:solidFill>
              <a:srgbClr val="A08C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84AD6DA-DB83-442D-B826-944EA959A439}"/>
              </a:ext>
            </a:extLst>
          </p:cNvPr>
          <p:cNvSpPr txBox="1"/>
          <p:nvPr/>
        </p:nvSpPr>
        <p:spPr>
          <a:xfrm>
            <a:off x="222496" y="316139"/>
            <a:ext cx="1769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b="1" dirty="0"/>
              <a:t>AGENDA</a:t>
            </a:r>
            <a:endParaRPr lang="ko-KR" alt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71C5A1-B753-40A9-941E-AF7D526E95D3}"/>
              </a:ext>
            </a:extLst>
          </p:cNvPr>
          <p:cNvSpPr txBox="1"/>
          <p:nvPr/>
        </p:nvSpPr>
        <p:spPr>
          <a:xfrm>
            <a:off x="2447630" y="1721200"/>
            <a:ext cx="695014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b="1" dirty="0" err="1">
                <a:solidFill>
                  <a:srgbClr val="A08C78"/>
                </a:solidFill>
              </a:rPr>
              <a:t>Chacter</a:t>
            </a:r>
            <a:r>
              <a:rPr lang="en-US" altLang="ko-KR" b="1" dirty="0">
                <a:solidFill>
                  <a:srgbClr val="A08C78"/>
                </a:solidFill>
              </a:rPr>
              <a:t> 3.</a:t>
            </a:r>
            <a:r>
              <a:rPr lang="en-US" altLang="ko-KR" b="1" dirty="0"/>
              <a:t> </a:t>
            </a:r>
            <a:r>
              <a:rPr lang="ko-KR" altLang="en-US" b="1" dirty="0" err="1"/>
              <a:t>기술인증</a:t>
            </a:r>
            <a:endParaRPr lang="en-US" altLang="ko-KR" b="1" dirty="0"/>
          </a:p>
          <a:p>
            <a:pPr>
              <a:lnSpc>
                <a:spcPct val="200000"/>
              </a:lnSpc>
            </a:pPr>
            <a:r>
              <a:rPr lang="en-US" altLang="ko-KR" b="1" dirty="0"/>
              <a:t>                  (</a:t>
            </a:r>
            <a:r>
              <a:rPr lang="ko-KR" altLang="en-US" b="1" dirty="0"/>
              <a:t>특허</a:t>
            </a:r>
            <a:r>
              <a:rPr lang="en-US" altLang="ko-KR" b="1" dirty="0"/>
              <a:t>, </a:t>
            </a:r>
            <a:r>
              <a:rPr lang="ko-KR" altLang="en-US" b="1" dirty="0"/>
              <a:t>연구소</a:t>
            </a:r>
            <a:r>
              <a:rPr lang="en-US" altLang="ko-KR" b="1" dirty="0"/>
              <a:t>, </a:t>
            </a:r>
            <a:r>
              <a:rPr lang="ko-KR" altLang="en-US" b="1" dirty="0"/>
              <a:t>벤처</a:t>
            </a:r>
            <a:r>
              <a:rPr lang="en-US" altLang="ko-KR" b="1" dirty="0"/>
              <a:t>, </a:t>
            </a:r>
            <a:r>
              <a:rPr lang="ko-KR" altLang="en-US" b="1" dirty="0" err="1"/>
              <a:t>메인비즈</a:t>
            </a:r>
            <a:r>
              <a:rPr lang="en-US" altLang="ko-KR" b="1" dirty="0"/>
              <a:t>, </a:t>
            </a:r>
            <a:r>
              <a:rPr lang="ko-KR" altLang="en-US" b="1" dirty="0" err="1"/>
              <a:t>이노비즈</a:t>
            </a:r>
            <a:r>
              <a:rPr lang="en-US" altLang="ko-KR" b="1" dirty="0"/>
              <a:t>)</a:t>
            </a:r>
          </a:p>
          <a:p>
            <a:pPr>
              <a:lnSpc>
                <a:spcPct val="200000"/>
              </a:lnSpc>
            </a:pPr>
            <a:endParaRPr lang="en-US" altLang="ko-KR" sz="2400" b="1" dirty="0"/>
          </a:p>
          <a:p>
            <a:pPr>
              <a:lnSpc>
                <a:spcPct val="200000"/>
              </a:lnSpc>
            </a:pPr>
            <a:endParaRPr lang="en-US" altLang="ko-KR" sz="2400" b="1" dirty="0">
              <a:solidFill>
                <a:srgbClr val="A08C7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87552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46D5B-43F9-4DD5-8931-3A13549870E1}" type="slidenum">
              <a:rPr lang="ko-KR" altLang="en-US" smtClean="0"/>
              <a:t>25</a:t>
            </a:fld>
            <a:endParaRPr lang="ko-KR" altLang="en-US"/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5605974"/>
              </p:ext>
            </p:extLst>
          </p:nvPr>
        </p:nvGraphicFramePr>
        <p:xfrm>
          <a:off x="317500" y="1181106"/>
          <a:ext cx="11531599" cy="5145151"/>
        </p:xfrm>
        <a:graphic>
          <a:graphicData uri="http://schemas.openxmlformats.org/drawingml/2006/table">
            <a:tbl>
              <a:tblPr firstRow="1" bandRow="1"/>
              <a:tblGrid>
                <a:gridCol w="26941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8374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618556"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>
                        <a:defRPr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>
                        <a:defRPr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>
                        <a:defRPr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>
                        <a:defRPr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>
                        <a:defRPr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>
                        <a:defRPr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>
                        <a:defRPr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>
                        <a:defRPr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latinLnBrk="1" hangingPunct="1"/>
                      <a:r>
                        <a:rPr lang="ko-KR" altLang="en-US" sz="1800" b="1" kern="1200" spc="-1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기업부설연구소</a:t>
                      </a: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>
                        <a:defRPr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>
                        <a:defRPr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>
                        <a:defRPr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>
                        <a:defRPr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>
                        <a:defRPr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>
                        <a:defRPr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>
                        <a:defRPr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>
                        <a:defRPr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  <a:buFont typeface="Wingdings" pitchFamily="2" charset="2"/>
                        <a:buChar char="§"/>
                      </a:pPr>
                      <a:r>
                        <a:rPr lang="ko-KR" altLang="en-US" sz="1400" b="1" kern="1200" spc="-1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202056"/>
                          </a:solidFill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+mn-cs"/>
                        </a:rPr>
                        <a:t> 조세지원 </a:t>
                      </a:r>
                      <a:r>
                        <a:rPr lang="en-US" altLang="ko-KR" sz="1400" b="1" kern="1200" spc="-1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+mn-cs"/>
                        </a:rPr>
                        <a:t> </a:t>
                      </a:r>
                      <a:br>
                        <a:rPr lang="en-US" altLang="ko-KR" sz="1400" b="1" kern="1200" spc="-1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+mn-cs"/>
                        </a:rPr>
                      </a:br>
                      <a:r>
                        <a:rPr lang="en-US" altLang="ko-KR" sz="1400" b="1" kern="1200" spc="-10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+mn-cs"/>
                        </a:rPr>
                        <a:t>   </a:t>
                      </a:r>
                      <a:r>
                        <a:rPr lang="ko-KR" altLang="en-US" sz="1400" b="1" kern="1200" spc="-1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F0000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연구원 인건비 및 연구비의 </a:t>
                      </a:r>
                      <a:r>
                        <a:rPr lang="en-US" altLang="ko-KR" sz="1400" b="1" kern="1200" spc="-1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F0000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25% </a:t>
                      </a:r>
                      <a:r>
                        <a:rPr lang="ko-KR" altLang="en-US" sz="1400" b="1" kern="1200" spc="-1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F0000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세액공제 </a:t>
                      </a:r>
                      <a:r>
                        <a:rPr lang="en-US" altLang="ko-KR" sz="1400" b="1" kern="1200" spc="-1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F0000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(5</a:t>
                      </a:r>
                      <a:r>
                        <a:rPr lang="ko-KR" altLang="en-US" sz="1400" b="1" kern="1200" spc="-1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F0000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년간 이월공제</a:t>
                      </a:r>
                      <a:r>
                        <a:rPr lang="en-US" altLang="ko-KR" sz="1400" b="1" kern="1200" spc="-1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F0000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),</a:t>
                      </a:r>
                    </a:p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  <a:buFont typeface="Wingdings" pitchFamily="2" charset="2"/>
                        <a:buNone/>
                      </a:pPr>
                      <a:r>
                        <a:rPr lang="en-US" altLang="ko-KR" sz="1400" b="1" kern="1200" spc="-10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  </a:t>
                      </a:r>
                      <a:r>
                        <a:rPr lang="ko-KR" altLang="en-US" sz="1400" b="1" kern="1200" spc="-10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연구원  </a:t>
                      </a:r>
                      <a:r>
                        <a:rPr lang="en-US" altLang="ko-KR" sz="1400" b="1" kern="1200" spc="-10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4</a:t>
                      </a:r>
                      <a:r>
                        <a:rPr lang="ko-KR" altLang="en-US" sz="1400" b="1" kern="1200" spc="-10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대 보험료 </a:t>
                      </a:r>
                      <a:r>
                        <a:rPr lang="en-US" altLang="ko-KR" sz="1400" b="1" kern="1200" spc="-10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20</a:t>
                      </a:r>
                      <a:r>
                        <a:rPr lang="ko-KR" altLang="en-US" sz="1400" b="1" kern="1200" spc="-10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만원 비과세 </a:t>
                      </a:r>
                      <a:endParaRPr lang="en-US" altLang="ko-KR" sz="1400" b="1" kern="1200" spc="-1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+mn-cs"/>
                      </a:endParaRPr>
                    </a:p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  <a:buFont typeface="Wingdings" pitchFamily="2" charset="2"/>
                        <a:buChar char="§"/>
                      </a:pPr>
                      <a:r>
                        <a:rPr lang="en-US" altLang="ko-KR" sz="1400" b="1" kern="1200" spc="-1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 </a:t>
                      </a:r>
                      <a:r>
                        <a:rPr lang="ko-KR" altLang="en-US" sz="1400" b="1" kern="1200" spc="-1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기술보증기금  접수 가능 </a:t>
                      </a:r>
                      <a:endParaRPr lang="en-US" altLang="ko-KR" sz="1400" b="1" kern="1200" spc="-1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+mn-cs"/>
                      </a:endParaRPr>
                    </a:p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  <a:buFont typeface="Wingdings" pitchFamily="2" charset="2"/>
                        <a:buChar char="§"/>
                      </a:pPr>
                      <a:r>
                        <a:rPr lang="en-US" altLang="ko-KR" sz="1400" b="1" kern="1200" spc="-1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 </a:t>
                      </a:r>
                      <a:r>
                        <a:rPr lang="ko-KR" altLang="en-US" sz="1400" b="1" kern="1200" spc="-100" dirty="0" err="1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중진공</a:t>
                      </a:r>
                      <a:r>
                        <a:rPr lang="ko-KR" altLang="en-US" sz="1400" b="1" kern="1200" spc="-1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 </a:t>
                      </a:r>
                      <a:r>
                        <a:rPr lang="ko-KR" altLang="en-US" sz="1400" b="1" kern="1200" spc="-100" dirty="0" err="1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개발기술화사업자금</a:t>
                      </a:r>
                      <a:r>
                        <a:rPr lang="ko-KR" altLang="en-US" sz="1400" b="1" kern="1200" spc="-1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 </a:t>
                      </a:r>
                      <a:r>
                        <a:rPr lang="en-US" altLang="ko-KR" sz="1400" b="1" kern="1200" spc="-1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(</a:t>
                      </a:r>
                      <a:r>
                        <a:rPr lang="ko-KR" altLang="en-US" sz="1400" b="1" kern="1200" spc="-1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최고한도 </a:t>
                      </a:r>
                      <a:r>
                        <a:rPr lang="en-US" altLang="ko-KR" sz="1400" b="1" kern="1200" spc="-1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20</a:t>
                      </a:r>
                      <a:r>
                        <a:rPr lang="ko-KR" altLang="en-US" sz="1400" b="1" kern="1200" spc="-1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억 한도</a:t>
                      </a:r>
                      <a:r>
                        <a:rPr lang="en-US" altLang="ko-KR" sz="1400" b="1" kern="1200" spc="-1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) </a:t>
                      </a:r>
                      <a:r>
                        <a:rPr lang="ko-KR" altLang="en-US" sz="1400" b="1" kern="1200" spc="-1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가능 </a:t>
                      </a:r>
                      <a:endParaRPr lang="en-US" altLang="ko-KR" sz="1400" b="1" kern="1200" spc="-1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7200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86288"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>
                        <a:defRPr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>
                        <a:defRPr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>
                        <a:defRPr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>
                        <a:defRPr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>
                        <a:defRPr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>
                        <a:defRPr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>
                        <a:defRPr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>
                        <a:defRPr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latinLnBrk="1" hangingPunct="1"/>
                      <a:r>
                        <a:rPr lang="ko-KR" altLang="en-US" sz="1800" b="1" kern="1200" spc="-1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벤처기업</a:t>
                      </a:r>
                      <a:endParaRPr lang="en-US" altLang="ko-KR" sz="1800" b="1" kern="1200" spc="-1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  <a:cs typeface="+mn-cs"/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>
                        <a:defRPr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>
                        <a:defRPr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>
                        <a:defRPr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>
                        <a:defRPr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>
                        <a:defRPr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>
                        <a:defRPr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>
                        <a:defRPr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>
                        <a:defRPr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  <a:buFont typeface="Wingdings" pitchFamily="2" charset="2"/>
                        <a:buChar char="§"/>
                      </a:pPr>
                      <a:r>
                        <a:rPr lang="en-US" altLang="ko-KR" sz="1400" b="1" kern="1200" spc="-1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202056"/>
                          </a:solidFill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+mn-cs"/>
                        </a:rPr>
                        <a:t> </a:t>
                      </a:r>
                      <a:r>
                        <a:rPr lang="ko-KR" altLang="en-US" sz="1400" b="1" kern="1200" spc="-100" dirty="0" err="1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202056"/>
                          </a:solidFill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+mn-cs"/>
                        </a:rPr>
                        <a:t>창업벤처</a:t>
                      </a:r>
                      <a:r>
                        <a:rPr lang="ko-KR" altLang="en-US" sz="1400" b="1" kern="1200" spc="-1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202056"/>
                          </a:solidFill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+mn-cs"/>
                        </a:rPr>
                        <a:t> 조세지원 </a:t>
                      </a:r>
                      <a:r>
                        <a:rPr lang="en-US" altLang="ko-KR" sz="1400" b="1" kern="1200" spc="-1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202056"/>
                          </a:solidFill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+mn-cs"/>
                        </a:rPr>
                        <a:t>(4</a:t>
                      </a:r>
                      <a:r>
                        <a:rPr lang="ko-KR" altLang="en-US" sz="1400" b="1" kern="1200" spc="-1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202056"/>
                          </a:solidFill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+mn-cs"/>
                        </a:rPr>
                        <a:t>년간</a:t>
                      </a:r>
                      <a:r>
                        <a:rPr lang="en-US" altLang="ko-KR" sz="1400" b="1" kern="1200" spc="-1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202056"/>
                          </a:solidFill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+mn-cs"/>
                        </a:rPr>
                        <a:t>)</a:t>
                      </a:r>
                    </a:p>
                    <a:p>
                      <a:pPr marL="0" indent="0" algn="l" defTabSz="914400" rtl="0" eaLnBrk="1" latinLnBrk="1" hangingPunct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1400" b="1" kern="1200" spc="-1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    </a:t>
                      </a:r>
                      <a:r>
                        <a:rPr lang="ko-KR" altLang="en-US" sz="1400" b="1" kern="1200" spc="-1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F0000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법인세</a:t>
                      </a:r>
                      <a:r>
                        <a:rPr lang="en-US" altLang="ko-KR" sz="1400" b="1" kern="1200" spc="-1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F0000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/</a:t>
                      </a:r>
                      <a:r>
                        <a:rPr lang="ko-KR" altLang="en-US" sz="1400" b="1" kern="1200" spc="-1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F0000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소득세 </a:t>
                      </a:r>
                      <a:r>
                        <a:rPr lang="en-US" altLang="ko-KR" sz="1400" b="1" kern="1200" spc="-1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F0000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50% </a:t>
                      </a:r>
                      <a:r>
                        <a:rPr lang="ko-KR" altLang="en-US" sz="1400" b="1" kern="1200" spc="-1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F0000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감면</a:t>
                      </a:r>
                      <a:r>
                        <a:rPr lang="en-US" altLang="ko-KR" sz="1400" b="1" kern="1200" spc="-1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F0000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400" b="1" kern="1200" spc="-1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F0000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등록</a:t>
                      </a:r>
                      <a:r>
                        <a:rPr lang="en-US" altLang="ko-KR" sz="1400" b="1" kern="1200" spc="-1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F0000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·</a:t>
                      </a:r>
                      <a:r>
                        <a:rPr lang="ko-KR" altLang="en-US" sz="1400" b="1" kern="1200" spc="-1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F0000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취득세 </a:t>
                      </a:r>
                      <a:r>
                        <a:rPr lang="ko-KR" altLang="en-US" sz="1400" b="1" kern="1200" spc="-10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F0000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 </a:t>
                      </a:r>
                      <a:r>
                        <a:rPr lang="en-US" altLang="ko-KR" sz="1400" b="1" kern="1200" spc="-10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F0000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75% </a:t>
                      </a:r>
                      <a:r>
                        <a:rPr lang="ko-KR" altLang="en-US" sz="1400" b="1" kern="1200" spc="-10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F0000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감면 </a:t>
                      </a:r>
                      <a:r>
                        <a:rPr lang="en-US" altLang="ko-KR" sz="1400" b="1" kern="1200" spc="-10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F0000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(3</a:t>
                      </a:r>
                      <a:r>
                        <a:rPr lang="ko-KR" altLang="en-US" sz="1400" b="1" kern="1200" spc="-10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F0000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년 이내 기업만</a:t>
                      </a:r>
                      <a:r>
                        <a:rPr lang="en-US" altLang="ko-KR" sz="1400" b="1" kern="1200" spc="-10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F0000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) </a:t>
                      </a:r>
                    </a:p>
                    <a:p>
                      <a:pPr marL="0" indent="0" algn="l" defTabSz="914400" rtl="0" eaLnBrk="1" latinLnBrk="1" hangingPunct="1">
                        <a:lnSpc>
                          <a:spcPct val="150000"/>
                        </a:lnSpc>
                        <a:buFont typeface="Wingdings" pitchFamily="2" charset="2"/>
                        <a:buChar char="§"/>
                      </a:pPr>
                      <a:r>
                        <a:rPr lang="en-US" altLang="ko-KR" sz="1400" b="1" kern="1200" spc="-10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 </a:t>
                      </a:r>
                      <a:r>
                        <a:rPr lang="ko-KR" altLang="en-US" sz="1400" b="1" kern="1200" spc="-10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한국방송광고공사  광고비 </a:t>
                      </a:r>
                      <a:r>
                        <a:rPr lang="en-US" altLang="ko-KR" sz="1400" b="1" kern="1200" spc="-10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(TV, </a:t>
                      </a:r>
                      <a:r>
                        <a:rPr lang="ko-KR" altLang="en-US" sz="1400" b="1" kern="1200" spc="-10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라디오</a:t>
                      </a:r>
                      <a:r>
                        <a:rPr lang="en-US" altLang="ko-KR" sz="1400" b="1" kern="1200" spc="-10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) </a:t>
                      </a:r>
                      <a:r>
                        <a:rPr lang="ko-KR" altLang="en-US" sz="1400" b="1" kern="1200" spc="-10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 </a:t>
                      </a:r>
                      <a:r>
                        <a:rPr lang="en-US" altLang="ko-KR" sz="1400" b="1" kern="1200" spc="-10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50~70% </a:t>
                      </a:r>
                      <a:r>
                        <a:rPr lang="ko-KR" altLang="en-US" sz="1400" b="1" kern="1200" spc="-10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지원</a:t>
                      </a:r>
                      <a:endParaRPr lang="en-US" altLang="ko-KR" sz="1400" b="1" kern="1200" spc="-10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+mn-cs"/>
                      </a:endParaRPr>
                    </a:p>
                    <a:p>
                      <a:pPr marL="0" indent="0" algn="l" defTabSz="914400" rtl="0" eaLnBrk="1" latinLnBrk="1" hangingPunct="1">
                        <a:lnSpc>
                          <a:spcPct val="150000"/>
                        </a:lnSpc>
                        <a:buFont typeface="Wingdings" pitchFamily="2" charset="2"/>
                        <a:buChar char="§"/>
                      </a:pPr>
                      <a:r>
                        <a:rPr lang="en-US" altLang="ko-KR" sz="1400" b="1" kern="1200" spc="-10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 </a:t>
                      </a:r>
                      <a:r>
                        <a:rPr lang="ko-KR" altLang="en-US" sz="1400" b="1" kern="1200" spc="-10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전기요금 </a:t>
                      </a:r>
                      <a:r>
                        <a:rPr lang="en-US" altLang="ko-KR" sz="1400" b="1" kern="1200" spc="-10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3.7% </a:t>
                      </a:r>
                      <a:r>
                        <a:rPr lang="ko-KR" altLang="en-US" sz="1400" b="1" kern="1200" spc="-10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할인혜택</a:t>
                      </a:r>
                      <a:endParaRPr lang="en-US" altLang="ko-KR" sz="1400" b="1" kern="1200" spc="-10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7200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18556"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>
                        <a:defRPr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>
                        <a:defRPr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>
                        <a:defRPr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>
                        <a:defRPr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>
                        <a:defRPr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>
                        <a:defRPr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>
                        <a:defRPr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>
                        <a:defRPr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latinLnBrk="1" hangingPunct="1"/>
                      <a:r>
                        <a:rPr lang="ko-KR" altLang="en-US" sz="1800" b="1" kern="1200" spc="-100" dirty="0" err="1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이노비즈</a:t>
                      </a:r>
                      <a:r>
                        <a:rPr lang="en-US" altLang="ko-KR" sz="1800" b="1" kern="1200" spc="-1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/</a:t>
                      </a:r>
                      <a:r>
                        <a:rPr lang="ko-KR" altLang="en-US" sz="1800" b="1" kern="1200" spc="-100" dirty="0" err="1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메인비즈</a:t>
                      </a:r>
                      <a:endParaRPr lang="en-US" altLang="ko-KR" sz="1800" b="1" kern="1200" spc="-1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  <a:cs typeface="+mn-cs"/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>
                        <a:defRPr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>
                        <a:defRPr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>
                        <a:defRPr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>
                        <a:defRPr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>
                        <a:defRPr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>
                        <a:defRPr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>
                        <a:defRPr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>
                        <a:defRPr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  <a:buFont typeface="Wingdings" pitchFamily="2" charset="2"/>
                        <a:buChar char="§"/>
                      </a:pPr>
                      <a:r>
                        <a:rPr lang="ko-KR" altLang="en-US" sz="1400" b="1" kern="1200" spc="-1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 </a:t>
                      </a:r>
                      <a:r>
                        <a:rPr lang="ko-KR" altLang="en-US" sz="1400" b="1" kern="1200" spc="-100" dirty="0" err="1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F0000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이노비즈기업</a:t>
                      </a:r>
                      <a:r>
                        <a:rPr lang="ko-KR" altLang="en-US" sz="1400" b="1" kern="1200" spc="-1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F0000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 수도권 취득세 중과세 면제</a:t>
                      </a:r>
                      <a:endParaRPr lang="en-US" altLang="ko-KR" sz="1400" b="1" kern="1200" spc="-1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FF0000"/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+mn-cs"/>
                      </a:endParaRPr>
                    </a:p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  <a:buFont typeface="Wingdings" pitchFamily="2" charset="2"/>
                        <a:buChar char="§"/>
                      </a:pPr>
                      <a:r>
                        <a:rPr lang="ko-KR" altLang="en-US" sz="1400" b="1" kern="1200" spc="-1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F0000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 </a:t>
                      </a:r>
                      <a:r>
                        <a:rPr lang="ko-KR" altLang="en-US" sz="1400" b="1" kern="1200" spc="-100" dirty="0" err="1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F0000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이노비즈기업</a:t>
                      </a:r>
                      <a:r>
                        <a:rPr lang="ko-KR" altLang="en-US" sz="1400" b="1" kern="1200" spc="-1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F0000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 정기 세무조사 최대 </a:t>
                      </a:r>
                      <a:r>
                        <a:rPr lang="en-US" altLang="ko-KR" sz="1400" b="1" kern="1200" spc="-1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F0000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7</a:t>
                      </a:r>
                      <a:r>
                        <a:rPr lang="ko-KR" altLang="en-US" sz="1400" b="1" kern="1200" spc="-1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F0000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년간 유예</a:t>
                      </a:r>
                      <a:endParaRPr lang="en-US" altLang="ko-KR" sz="1400" b="1" kern="1200" spc="-1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FF0000"/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+mn-cs"/>
                      </a:endParaRPr>
                    </a:p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  <a:buFont typeface="Wingdings" pitchFamily="2" charset="2"/>
                        <a:buChar char="§"/>
                      </a:pPr>
                      <a:r>
                        <a:rPr lang="en-US" altLang="ko-KR" sz="1400" b="1" kern="1200" spc="-1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 </a:t>
                      </a:r>
                      <a:r>
                        <a:rPr lang="ko-KR" altLang="en-US" sz="1400" b="1" kern="1200" spc="-100" dirty="0" err="1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이노비즈기업</a:t>
                      </a:r>
                      <a:r>
                        <a:rPr lang="ko-KR" altLang="en-US" sz="1400" b="1" kern="1200" spc="-1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 특허 </a:t>
                      </a:r>
                      <a:r>
                        <a:rPr lang="ko-KR" altLang="en-US" sz="1400" b="1" kern="1200" spc="-100" dirty="0" err="1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연차등록료</a:t>
                      </a:r>
                      <a:r>
                        <a:rPr lang="ko-KR" altLang="en-US" sz="1400" b="1" kern="1200" spc="-1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 감면 확대</a:t>
                      </a:r>
                      <a:endParaRPr lang="en-US" altLang="ko-KR" sz="1400" b="1" kern="1200" spc="-10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202056"/>
                        </a:solidFill>
                        <a:latin typeface="KoPub돋움체 Bold" panose="02020603020101020101" pitchFamily="18" charset="-127"/>
                        <a:ea typeface="KoPub돋움체 Bold" panose="02020603020101020101" pitchFamily="18" charset="-127"/>
                        <a:cs typeface="+mn-cs"/>
                      </a:endParaRPr>
                    </a:p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  <a:buFont typeface="Wingdings" pitchFamily="2" charset="2"/>
                        <a:buChar char="§"/>
                      </a:pPr>
                      <a:r>
                        <a:rPr lang="en-US" altLang="ko-KR" sz="1400" b="1" kern="1200" spc="-10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202056"/>
                          </a:solidFill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+mn-cs"/>
                        </a:rPr>
                        <a:t> </a:t>
                      </a:r>
                      <a:r>
                        <a:rPr lang="ko-KR" altLang="en-US" sz="1400" b="1" kern="1200" spc="-10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202056"/>
                          </a:solidFill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+mn-cs"/>
                        </a:rPr>
                        <a:t>보증지원한도  </a:t>
                      </a:r>
                      <a:r>
                        <a:rPr lang="en-US" altLang="ko-KR" sz="1400" b="1" kern="1200" spc="-10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202056"/>
                          </a:solidFill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+mn-cs"/>
                        </a:rPr>
                        <a:t>50</a:t>
                      </a:r>
                      <a:r>
                        <a:rPr lang="ko-KR" altLang="en-US" sz="1400" b="1" kern="1200" spc="-10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202056"/>
                          </a:solidFill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+mn-cs"/>
                        </a:rPr>
                        <a:t>억까지 증액 </a:t>
                      </a:r>
                      <a:r>
                        <a:rPr lang="en-US" altLang="ko-KR" sz="1400" b="1" kern="1200" spc="-10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202056"/>
                          </a:solidFill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+mn-cs"/>
                        </a:rPr>
                        <a:t>( </a:t>
                      </a:r>
                      <a:r>
                        <a:rPr lang="ko-KR" altLang="en-US" sz="1400" b="1" kern="1200" spc="-10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202056"/>
                          </a:solidFill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+mn-cs"/>
                        </a:rPr>
                        <a:t>일반기업 </a:t>
                      </a:r>
                      <a:r>
                        <a:rPr lang="en-US" altLang="ko-KR" sz="1400" b="1" kern="1200" spc="-10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202056"/>
                          </a:solidFill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+mn-cs"/>
                        </a:rPr>
                        <a:t>30</a:t>
                      </a:r>
                      <a:r>
                        <a:rPr lang="ko-KR" altLang="en-US" sz="1400" b="1" kern="1200" spc="-10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202056"/>
                          </a:solidFill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+mn-cs"/>
                        </a:rPr>
                        <a:t>억</a:t>
                      </a:r>
                      <a:r>
                        <a:rPr lang="en-US" altLang="ko-KR" sz="1400" b="1" kern="1200" spc="-10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202056"/>
                          </a:solidFill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+mn-cs"/>
                        </a:rPr>
                        <a:t>)</a:t>
                      </a:r>
                      <a:endParaRPr lang="en-US" altLang="ko-KR" sz="1400" b="1" kern="1200" spc="-1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202056"/>
                        </a:solidFill>
                        <a:latin typeface="KoPub돋움체 Bold" panose="02020603020101020101" pitchFamily="18" charset="-127"/>
                        <a:ea typeface="KoPub돋움체 Bold" panose="02020603020101020101" pitchFamily="18" charset="-127"/>
                        <a:cs typeface="+mn-cs"/>
                      </a:endParaRPr>
                    </a:p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  <a:buFont typeface="Wingdings" pitchFamily="2" charset="2"/>
                        <a:buChar char="§"/>
                      </a:pPr>
                      <a:r>
                        <a:rPr lang="ko-KR" altLang="en-US" sz="1400" b="1" kern="1200" spc="-1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202056"/>
                          </a:solidFill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+mn-cs"/>
                        </a:rPr>
                        <a:t> 조달청 </a:t>
                      </a:r>
                      <a:r>
                        <a:rPr lang="ko-KR" altLang="en-US" sz="1400" b="1" kern="1200" spc="-100" dirty="0" err="1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202056"/>
                          </a:solidFill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+mn-cs"/>
                        </a:rPr>
                        <a:t>입찰시</a:t>
                      </a:r>
                      <a:r>
                        <a:rPr lang="ko-KR" altLang="en-US" sz="1400" b="1" kern="1200" spc="-1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202056"/>
                          </a:solidFill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+mn-cs"/>
                        </a:rPr>
                        <a:t> 가점</a:t>
                      </a:r>
                      <a:endParaRPr lang="en-US" altLang="ko-KR" sz="1400" b="1" kern="1200" spc="-1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202056"/>
                        </a:solidFill>
                        <a:latin typeface="KoPub돋움체 Bold" panose="02020603020101020101" pitchFamily="18" charset="-127"/>
                        <a:ea typeface="KoPub돋움체 Bold" panose="02020603020101020101" pitchFamily="18" charset="-127"/>
                        <a:cs typeface="+mn-cs"/>
                      </a:endParaRPr>
                    </a:p>
                  </a:txBody>
                  <a:tcPr marL="7200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21751"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>
                        <a:defRPr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>
                        <a:defRPr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>
                        <a:defRPr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>
                        <a:defRPr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>
                        <a:defRPr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>
                        <a:defRPr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>
                        <a:defRPr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>
                        <a:defRPr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kern="1200" spc="-1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병역특례업체</a:t>
                      </a: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>
                        <a:defRPr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>
                        <a:defRPr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>
                        <a:defRPr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>
                        <a:defRPr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>
                        <a:defRPr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>
                        <a:defRPr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>
                        <a:defRPr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>
                        <a:defRPr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>
                        <a:defRPr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  <a:buFont typeface="Wingdings" pitchFamily="2" charset="2"/>
                        <a:buChar char="§"/>
                      </a:pPr>
                      <a:r>
                        <a:rPr lang="en-US" altLang="ko-KR" sz="1400" b="1" kern="1200" spc="-1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202056"/>
                          </a:solidFill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+mn-cs"/>
                        </a:rPr>
                        <a:t> </a:t>
                      </a:r>
                      <a:r>
                        <a:rPr lang="ko-KR" altLang="en-US" sz="1400" b="1" kern="1200" spc="-1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202056"/>
                          </a:solidFill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+mn-cs"/>
                        </a:rPr>
                        <a:t>고급인력을 최저임금으로 채용 가능 </a:t>
                      </a:r>
                      <a:r>
                        <a:rPr lang="en-US" altLang="ko-KR" sz="1400" b="1" kern="1200" spc="-1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202056"/>
                          </a:solidFill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+mn-cs"/>
                        </a:rPr>
                        <a:t>(</a:t>
                      </a:r>
                      <a:r>
                        <a:rPr lang="ko-KR" altLang="en-US" sz="1400" b="1" kern="1200" spc="-1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202056"/>
                          </a:solidFill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+mn-cs"/>
                        </a:rPr>
                        <a:t>현역 </a:t>
                      </a:r>
                      <a:r>
                        <a:rPr lang="en-US" altLang="ko-KR" sz="1400" b="1" kern="1200" spc="-1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202056"/>
                          </a:solidFill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+mn-cs"/>
                        </a:rPr>
                        <a:t>34</a:t>
                      </a:r>
                      <a:r>
                        <a:rPr lang="ko-KR" altLang="en-US" sz="1400" b="1" kern="1200" spc="-1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202056"/>
                          </a:solidFill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+mn-cs"/>
                        </a:rPr>
                        <a:t>개월</a:t>
                      </a:r>
                      <a:r>
                        <a:rPr lang="en-US" altLang="ko-KR" sz="1400" b="1" kern="1200" spc="-1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202056"/>
                          </a:solidFill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400" b="1" kern="1200" spc="-1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202056"/>
                          </a:solidFill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+mn-cs"/>
                        </a:rPr>
                        <a:t>보충역 </a:t>
                      </a:r>
                      <a:r>
                        <a:rPr lang="en-US" altLang="ko-KR" sz="1400" b="1" kern="1200" spc="-1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202056"/>
                          </a:solidFill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+mn-cs"/>
                        </a:rPr>
                        <a:t>26</a:t>
                      </a:r>
                      <a:r>
                        <a:rPr lang="ko-KR" altLang="en-US" sz="1400" b="1" kern="1200" spc="-1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202056"/>
                          </a:solidFill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+mn-cs"/>
                        </a:rPr>
                        <a:t>개월</a:t>
                      </a:r>
                      <a:r>
                        <a:rPr lang="en-US" altLang="ko-KR" sz="1400" b="1" kern="1200" spc="-1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202056"/>
                          </a:solidFill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+mn-cs"/>
                        </a:rPr>
                        <a:t>)</a:t>
                      </a:r>
                    </a:p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  <a:buFont typeface="Wingdings" pitchFamily="2" charset="2"/>
                        <a:buChar char="§"/>
                      </a:pPr>
                      <a:r>
                        <a:rPr lang="en-US" altLang="ko-KR" sz="1400" b="1" kern="1200" spc="-1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202056"/>
                          </a:solidFill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+mn-cs"/>
                        </a:rPr>
                        <a:t> </a:t>
                      </a:r>
                      <a:r>
                        <a:rPr lang="ko-KR" altLang="en-US" sz="1400" b="1" kern="1200" spc="-1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202056"/>
                          </a:solidFill>
                          <a:latin typeface="KoPub돋움체 Bold" panose="02020603020101020101" pitchFamily="18" charset="-127"/>
                          <a:ea typeface="KoPub돋움체 Bold" panose="02020603020101020101" pitchFamily="18" charset="-127"/>
                          <a:cs typeface="+mn-cs"/>
                        </a:rPr>
                        <a:t>인근 특성화고 와 연계하여 채용 진행</a:t>
                      </a:r>
                      <a:endParaRPr lang="en-US" altLang="ko-KR" sz="1400" b="1" kern="1200" spc="-1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202056"/>
                        </a:solidFill>
                        <a:latin typeface="KoPub돋움체 Bold" panose="02020603020101020101" pitchFamily="18" charset="-127"/>
                        <a:ea typeface="KoPub돋움체 Bold" panose="02020603020101020101" pitchFamily="18" charset="-127"/>
                        <a:cs typeface="+mn-cs"/>
                      </a:endParaRPr>
                    </a:p>
                  </a:txBody>
                  <a:tcPr marL="7200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9" name="그림 8">
            <a:extLst>
              <a:ext uri="{FF2B5EF4-FFF2-40B4-BE49-F238E27FC236}">
                <a16:creationId xmlns:a16="http://schemas.microsoft.com/office/drawing/2014/main" id="{2FFD9B78-72B8-4D84-B3E4-18BA1642135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3886" y="4612598"/>
            <a:ext cx="729751" cy="729751"/>
          </a:xfrm>
          <a:prstGeom prst="rect">
            <a:avLst/>
          </a:prstGeom>
        </p:spPr>
      </p:pic>
      <p:cxnSp>
        <p:nvCxnSpPr>
          <p:cNvPr id="10" name="직선 연결선 16">
            <a:extLst>
              <a:ext uri="{FF2B5EF4-FFF2-40B4-BE49-F238E27FC236}">
                <a16:creationId xmlns:a16="http://schemas.microsoft.com/office/drawing/2014/main" id="{B41220B7-9A55-E244-B668-415CD03E1571}"/>
              </a:ext>
            </a:extLst>
          </p:cNvPr>
          <p:cNvCxnSpPr/>
          <p:nvPr/>
        </p:nvCxnSpPr>
        <p:spPr>
          <a:xfrm>
            <a:off x="178393" y="828486"/>
            <a:ext cx="11835213" cy="0"/>
          </a:xfrm>
          <a:prstGeom prst="line">
            <a:avLst/>
          </a:prstGeom>
          <a:ln w="38100">
            <a:solidFill>
              <a:srgbClr val="A08C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A43D3E6-4AD9-1143-B0BB-3C1D3EC1DE85}"/>
              </a:ext>
            </a:extLst>
          </p:cNvPr>
          <p:cNvSpPr txBox="1"/>
          <p:nvPr/>
        </p:nvSpPr>
        <p:spPr>
          <a:xfrm>
            <a:off x="178393" y="344091"/>
            <a:ext cx="62461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err="1">
                <a:ea typeface="12롯데마트행복Bold" panose="02020603020101020101" pitchFamily="18" charset="-127"/>
              </a:rPr>
              <a:t>기업인증</a:t>
            </a:r>
            <a:endParaRPr lang="ko-KR" altLang="en-US" sz="2000" b="1" dirty="0">
              <a:ea typeface="12롯데마트행복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69521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내용 개체 틀 2">
            <a:extLst>
              <a:ext uri="{FF2B5EF4-FFF2-40B4-BE49-F238E27FC236}">
                <a16:creationId xmlns:a16="http://schemas.microsoft.com/office/drawing/2014/main" id="{C23369A6-AF88-4C62-80EF-1407D8A09F6C}"/>
              </a:ext>
            </a:extLst>
          </p:cNvPr>
          <p:cNvSpPr txBox="1">
            <a:spLocks/>
          </p:cNvSpPr>
          <p:nvPr/>
        </p:nvSpPr>
        <p:spPr>
          <a:xfrm>
            <a:off x="6732165" y="1325056"/>
            <a:ext cx="559258" cy="2582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년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endParaRPr lang="ko-KR" altLang="en-US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E61EB7B3-B8F7-4A9D-9212-F17713AFD34B}"/>
              </a:ext>
            </a:extLst>
          </p:cNvPr>
          <p:cNvSpPr/>
          <p:nvPr/>
        </p:nvSpPr>
        <p:spPr>
          <a:xfrm>
            <a:off x="496050" y="1650550"/>
            <a:ext cx="11189421" cy="217714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A4239FAA-262C-452B-947D-F93AA5458AF5}"/>
              </a:ext>
            </a:extLst>
          </p:cNvPr>
          <p:cNvSpPr/>
          <p:nvPr/>
        </p:nvSpPr>
        <p:spPr>
          <a:xfrm>
            <a:off x="2519550" y="1642977"/>
            <a:ext cx="217715" cy="217715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CD7437EC-7934-41B8-8CC4-1C17C0B5355B}"/>
              </a:ext>
            </a:extLst>
          </p:cNvPr>
          <p:cNvSpPr/>
          <p:nvPr/>
        </p:nvSpPr>
        <p:spPr>
          <a:xfrm>
            <a:off x="4711356" y="1637253"/>
            <a:ext cx="217715" cy="23101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31AE1BC5-8ECF-4A4F-AB93-12F7710FA687}"/>
              </a:ext>
            </a:extLst>
          </p:cNvPr>
          <p:cNvSpPr/>
          <p:nvPr/>
        </p:nvSpPr>
        <p:spPr>
          <a:xfrm>
            <a:off x="6898235" y="1613612"/>
            <a:ext cx="217715" cy="217715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B4FB054C-1444-4617-9FC2-7B46648378D1}"/>
              </a:ext>
            </a:extLst>
          </p:cNvPr>
          <p:cNvSpPr/>
          <p:nvPr/>
        </p:nvSpPr>
        <p:spPr>
          <a:xfrm>
            <a:off x="9146765" y="1637253"/>
            <a:ext cx="217715" cy="217715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CFC2EABA-3DB7-488B-B451-8F1B5DDA1531}"/>
              </a:ext>
            </a:extLst>
          </p:cNvPr>
          <p:cNvCxnSpPr>
            <a:cxnSpLocks/>
          </p:cNvCxnSpPr>
          <p:nvPr/>
        </p:nvCxnSpPr>
        <p:spPr>
          <a:xfrm>
            <a:off x="620424" y="2344736"/>
            <a:ext cx="1862546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34934480-C3AB-40E9-8BEA-6BA8DBE2ADFA}"/>
              </a:ext>
            </a:extLst>
          </p:cNvPr>
          <p:cNvCxnSpPr>
            <a:cxnSpLocks/>
          </p:cNvCxnSpPr>
          <p:nvPr/>
        </p:nvCxnSpPr>
        <p:spPr>
          <a:xfrm flipH="1">
            <a:off x="4794591" y="1905202"/>
            <a:ext cx="13147" cy="2766059"/>
          </a:xfrm>
          <a:prstGeom prst="line">
            <a:avLst/>
          </a:prstGeom>
          <a:ln w="57150" cap="flat" cmpd="sng" algn="ctr">
            <a:solidFill>
              <a:schemeClr val="accent2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8894A807-FD14-495E-9433-F603B114433A}"/>
              </a:ext>
            </a:extLst>
          </p:cNvPr>
          <p:cNvCxnSpPr>
            <a:cxnSpLocks/>
          </p:cNvCxnSpPr>
          <p:nvPr/>
        </p:nvCxnSpPr>
        <p:spPr>
          <a:xfrm>
            <a:off x="7011794" y="1868264"/>
            <a:ext cx="11039" cy="2802997"/>
          </a:xfrm>
          <a:prstGeom prst="line">
            <a:avLst/>
          </a:prstGeom>
          <a:ln w="57150" cap="flat" cmpd="sng" algn="ctr">
            <a:solidFill>
              <a:schemeClr val="accent2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5201B9B8-9884-4268-9F55-80A7F5F3478E}"/>
              </a:ext>
            </a:extLst>
          </p:cNvPr>
          <p:cNvCxnSpPr>
            <a:cxnSpLocks/>
          </p:cNvCxnSpPr>
          <p:nvPr/>
        </p:nvCxnSpPr>
        <p:spPr>
          <a:xfrm>
            <a:off x="9245849" y="1895398"/>
            <a:ext cx="0" cy="2775863"/>
          </a:xfrm>
          <a:prstGeom prst="line">
            <a:avLst/>
          </a:prstGeom>
          <a:ln w="57150" cap="flat" cmpd="sng" algn="ctr">
            <a:solidFill>
              <a:schemeClr val="accent2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1" name="내용 개체 틀 2">
            <a:extLst>
              <a:ext uri="{FF2B5EF4-FFF2-40B4-BE49-F238E27FC236}">
                <a16:creationId xmlns:a16="http://schemas.microsoft.com/office/drawing/2014/main" id="{B10B3FCD-32DE-4948-99FE-8C3E59F716C6}"/>
              </a:ext>
            </a:extLst>
          </p:cNvPr>
          <p:cNvSpPr txBox="1">
            <a:spLocks/>
          </p:cNvSpPr>
          <p:nvPr/>
        </p:nvSpPr>
        <p:spPr>
          <a:xfrm>
            <a:off x="301807" y="1355156"/>
            <a:ext cx="559258" cy="3439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창업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endParaRPr lang="ko-KR" altLang="en-US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2" name="내용 개체 틀 2">
            <a:extLst>
              <a:ext uri="{FF2B5EF4-FFF2-40B4-BE49-F238E27FC236}">
                <a16:creationId xmlns:a16="http://schemas.microsoft.com/office/drawing/2014/main" id="{C398CC1C-DABE-4C96-A5BF-31F0D3823647}"/>
              </a:ext>
            </a:extLst>
          </p:cNvPr>
          <p:cNvSpPr txBox="1">
            <a:spLocks/>
          </p:cNvSpPr>
          <p:nvPr/>
        </p:nvSpPr>
        <p:spPr>
          <a:xfrm>
            <a:off x="4550479" y="1373957"/>
            <a:ext cx="559258" cy="3439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년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endParaRPr lang="ko-KR" altLang="en-US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4" name="내용 개체 틀 2">
            <a:extLst>
              <a:ext uri="{FF2B5EF4-FFF2-40B4-BE49-F238E27FC236}">
                <a16:creationId xmlns:a16="http://schemas.microsoft.com/office/drawing/2014/main" id="{85BBE2A4-2500-4CBB-9324-EEED4F3EF8E5}"/>
              </a:ext>
            </a:extLst>
          </p:cNvPr>
          <p:cNvSpPr txBox="1">
            <a:spLocks/>
          </p:cNvSpPr>
          <p:nvPr/>
        </p:nvSpPr>
        <p:spPr>
          <a:xfrm>
            <a:off x="8953452" y="1355156"/>
            <a:ext cx="559258" cy="3439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년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endParaRPr lang="ko-KR" altLang="en-US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147BA216-7425-4FE5-9783-F531120F34D6}"/>
              </a:ext>
            </a:extLst>
          </p:cNvPr>
          <p:cNvCxnSpPr>
            <a:cxnSpLocks/>
          </p:cNvCxnSpPr>
          <p:nvPr/>
        </p:nvCxnSpPr>
        <p:spPr>
          <a:xfrm flipV="1">
            <a:off x="2742732" y="2346856"/>
            <a:ext cx="1886493" cy="1228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2385E583-7046-42A5-A897-D57192C5AE27}"/>
              </a:ext>
            </a:extLst>
          </p:cNvPr>
          <p:cNvCxnSpPr>
            <a:cxnSpLocks/>
          </p:cNvCxnSpPr>
          <p:nvPr/>
        </p:nvCxnSpPr>
        <p:spPr>
          <a:xfrm>
            <a:off x="4942695" y="2346856"/>
            <a:ext cx="1993018" cy="3515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72C91B31-BE0C-4D1A-AA6C-596D6FB84927}"/>
              </a:ext>
            </a:extLst>
          </p:cNvPr>
          <p:cNvCxnSpPr>
            <a:cxnSpLocks/>
          </p:cNvCxnSpPr>
          <p:nvPr/>
        </p:nvCxnSpPr>
        <p:spPr>
          <a:xfrm flipH="1">
            <a:off x="2601600" y="1923856"/>
            <a:ext cx="10715" cy="2668488"/>
          </a:xfrm>
          <a:prstGeom prst="line">
            <a:avLst/>
          </a:prstGeom>
          <a:ln w="57150" cap="flat" cmpd="sng" algn="ctr">
            <a:solidFill>
              <a:schemeClr val="accent2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41605B7E-A70C-44DB-9D40-F279A68E7EAD}"/>
              </a:ext>
            </a:extLst>
          </p:cNvPr>
          <p:cNvCxnSpPr>
            <a:cxnSpLocks/>
          </p:cNvCxnSpPr>
          <p:nvPr/>
        </p:nvCxnSpPr>
        <p:spPr>
          <a:xfrm>
            <a:off x="7123535" y="2359145"/>
            <a:ext cx="2023230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9C03FDE8-CC74-407E-B7F0-FC9BB6F30686}"/>
              </a:ext>
            </a:extLst>
          </p:cNvPr>
          <p:cNvCxnSpPr>
            <a:cxnSpLocks/>
          </p:cNvCxnSpPr>
          <p:nvPr/>
        </p:nvCxnSpPr>
        <p:spPr>
          <a:xfrm>
            <a:off x="9364480" y="2359145"/>
            <a:ext cx="2126074" cy="3152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F323630C-E98C-CB4C-9879-5BDECC656F83}"/>
              </a:ext>
            </a:extLst>
          </p:cNvPr>
          <p:cNvSpPr txBox="1"/>
          <p:nvPr/>
        </p:nvSpPr>
        <p:spPr>
          <a:xfrm>
            <a:off x="620424" y="315632"/>
            <a:ext cx="45714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+mn-ea"/>
              </a:rPr>
              <a:t>법인 인증 로드 </a:t>
            </a:r>
            <a:r>
              <a:rPr lang="ko-KR" altLang="en-US" sz="2000" b="1" dirty="0" err="1">
                <a:latin typeface="+mn-ea"/>
              </a:rPr>
              <a:t>맵</a:t>
            </a:r>
            <a:r>
              <a:rPr lang="ko-KR" altLang="en-US" sz="2000" b="1" dirty="0">
                <a:latin typeface="+mn-ea"/>
              </a:rPr>
              <a:t> </a:t>
            </a: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72C91B31-BE0C-4D1A-AA6C-596D6FB84927}"/>
              </a:ext>
            </a:extLst>
          </p:cNvPr>
          <p:cNvCxnSpPr>
            <a:cxnSpLocks/>
          </p:cNvCxnSpPr>
          <p:nvPr/>
        </p:nvCxnSpPr>
        <p:spPr>
          <a:xfrm flipH="1">
            <a:off x="496050" y="1873778"/>
            <a:ext cx="11761" cy="2657033"/>
          </a:xfrm>
          <a:prstGeom prst="line">
            <a:avLst/>
          </a:prstGeom>
          <a:ln w="57150" cap="flat" cmpd="sng" algn="ctr">
            <a:solidFill>
              <a:schemeClr val="accent2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6" name="내용 개체 틀 2">
            <a:extLst>
              <a:ext uri="{FF2B5EF4-FFF2-40B4-BE49-F238E27FC236}">
                <a16:creationId xmlns:a16="http://schemas.microsoft.com/office/drawing/2014/main" id="{2E09497F-3997-49EE-800A-3F741CA6A8FA}"/>
              </a:ext>
            </a:extLst>
          </p:cNvPr>
          <p:cNvSpPr txBox="1">
            <a:spLocks/>
          </p:cNvSpPr>
          <p:nvPr/>
        </p:nvSpPr>
        <p:spPr>
          <a:xfrm>
            <a:off x="2346898" y="1355107"/>
            <a:ext cx="559258" cy="3439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년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endParaRPr lang="ko-KR" altLang="en-US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3" name="내용 개체 틀 2">
            <a:extLst>
              <a:ext uri="{FF2B5EF4-FFF2-40B4-BE49-F238E27FC236}">
                <a16:creationId xmlns:a16="http://schemas.microsoft.com/office/drawing/2014/main" id="{EA787485-641F-4F17-A56A-CC8147827297}"/>
              </a:ext>
            </a:extLst>
          </p:cNvPr>
          <p:cNvSpPr txBox="1">
            <a:spLocks/>
          </p:cNvSpPr>
          <p:nvPr/>
        </p:nvSpPr>
        <p:spPr>
          <a:xfrm>
            <a:off x="748679" y="2590454"/>
            <a:ext cx="1982148" cy="20119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연구소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벤처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여성기업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청년기업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장애인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1400" b="1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직무발명우수기업</a:t>
            </a:r>
            <a:endParaRPr lang="en-US" altLang="ko-KR" sz="1400" b="1" dirty="0">
              <a:solidFill>
                <a:srgbClr val="0070C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9" name="내용 개체 틀 2">
            <a:extLst>
              <a:ext uri="{FF2B5EF4-FFF2-40B4-BE49-F238E27FC236}">
                <a16:creationId xmlns:a16="http://schemas.microsoft.com/office/drawing/2014/main" id="{3F4E3ECD-CBB0-4065-B884-653DF9FC0166}"/>
              </a:ext>
            </a:extLst>
          </p:cNvPr>
          <p:cNvSpPr txBox="1">
            <a:spLocks/>
          </p:cNvSpPr>
          <p:nvPr/>
        </p:nvSpPr>
        <p:spPr>
          <a:xfrm>
            <a:off x="2906156" y="2580403"/>
            <a:ext cx="1982148" cy="218638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뿌리기업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ISO 9001 </a:t>
            </a:r>
          </a:p>
          <a:p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ISO 14001</a:t>
            </a:r>
          </a:p>
          <a:p>
            <a:r>
              <a:rPr lang="ko-KR" altLang="en-US" sz="1400" b="1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성과공유기업</a:t>
            </a:r>
          </a:p>
          <a:p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KS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인증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>
              <a:buNone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(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한국산업규격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 </a:t>
            </a:r>
          </a:p>
          <a:p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HACCP</a:t>
            </a:r>
          </a:p>
          <a:p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0" name="내용 개체 틀 2">
            <a:extLst>
              <a:ext uri="{FF2B5EF4-FFF2-40B4-BE49-F238E27FC236}">
                <a16:creationId xmlns:a16="http://schemas.microsoft.com/office/drawing/2014/main" id="{E8BD0BF0-B5A5-4593-A5FC-2F960619A1F6}"/>
              </a:ext>
            </a:extLst>
          </p:cNvPr>
          <p:cNvSpPr txBox="1">
            <a:spLocks/>
          </p:cNvSpPr>
          <p:nvPr/>
        </p:nvSpPr>
        <p:spPr>
          <a:xfrm>
            <a:off x="5005106" y="2580404"/>
            <a:ext cx="1790361" cy="20119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부품소재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K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마크 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1400" b="1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강소기업우수</a:t>
            </a:r>
            <a:endParaRPr lang="en-US" altLang="ko-KR" sz="1400" b="1" dirty="0">
              <a:solidFill>
                <a:srgbClr val="0070C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400" b="1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TCB </a:t>
            </a:r>
            <a:r>
              <a:rPr lang="ko-KR" altLang="en-US" sz="1400" b="1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평가인증</a:t>
            </a:r>
            <a:endParaRPr lang="en-US" altLang="ko-KR" sz="1400" b="1" dirty="0">
              <a:solidFill>
                <a:srgbClr val="0070C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1" name="내용 개체 틀 2">
            <a:extLst>
              <a:ext uri="{FF2B5EF4-FFF2-40B4-BE49-F238E27FC236}">
                <a16:creationId xmlns:a16="http://schemas.microsoft.com/office/drawing/2014/main" id="{1CD43001-8BFC-433D-A620-CEE4CD3E896D}"/>
              </a:ext>
            </a:extLst>
          </p:cNvPr>
          <p:cNvSpPr txBox="1">
            <a:spLocks/>
          </p:cNvSpPr>
          <p:nvPr/>
        </p:nvSpPr>
        <p:spPr>
          <a:xfrm>
            <a:off x="7291423" y="2580404"/>
            <a:ext cx="1982148" cy="20119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b="1" dirty="0" err="1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이노비즈</a:t>
            </a:r>
            <a:endParaRPr lang="en-US" altLang="ko-KR" sz="1400" b="1" dirty="0">
              <a:solidFill>
                <a:srgbClr val="0070C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1400" b="1" dirty="0" err="1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메인비즈</a:t>
            </a:r>
            <a:endParaRPr lang="en-US" altLang="ko-KR" sz="1400" b="1" dirty="0">
              <a:solidFill>
                <a:srgbClr val="0070C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9491021" y="2585196"/>
            <a:ext cx="2194449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조달청우수제품 등록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혁신 시제품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ISO 22001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NET(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신기술인증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NEP(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신제품인증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ko-KR" altLang="en-US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445FFB8D-ED5F-4854-9B04-AC14CDB231AF}"/>
              </a:ext>
            </a:extLst>
          </p:cNvPr>
          <p:cNvCxnSpPr/>
          <p:nvPr/>
        </p:nvCxnSpPr>
        <p:spPr>
          <a:xfrm>
            <a:off x="178393" y="685986"/>
            <a:ext cx="11835213" cy="0"/>
          </a:xfrm>
          <a:prstGeom prst="line">
            <a:avLst/>
          </a:prstGeom>
          <a:ln w="38100">
            <a:solidFill>
              <a:srgbClr val="A08C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94757DC4-3B41-4874-AD9E-2E459DBB657C}"/>
              </a:ext>
            </a:extLst>
          </p:cNvPr>
          <p:cNvSpPr/>
          <p:nvPr/>
        </p:nvSpPr>
        <p:spPr>
          <a:xfrm>
            <a:off x="7462039" y="2590454"/>
            <a:ext cx="1099677" cy="5582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94757DC4-3B41-4874-AD9E-2E459DBB657C}"/>
              </a:ext>
            </a:extLst>
          </p:cNvPr>
          <p:cNvSpPr/>
          <p:nvPr/>
        </p:nvSpPr>
        <p:spPr>
          <a:xfrm>
            <a:off x="864420" y="2594651"/>
            <a:ext cx="1099677" cy="5582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5251565-5374-6691-AAC0-433ACE1AC7AF}"/>
              </a:ext>
            </a:extLst>
          </p:cNvPr>
          <p:cNvSpPr/>
          <p:nvPr/>
        </p:nvSpPr>
        <p:spPr>
          <a:xfrm>
            <a:off x="5214415" y="3493311"/>
            <a:ext cx="1287336" cy="3605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48596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25400">
              <a:lnSpc>
                <a:spcPts val="1115"/>
              </a:lnSpc>
            </a:pPr>
            <a:fld id="{81D60167-4931-47E6-BA6A-407CBD079E47}" type="slidenum">
              <a:rPr lang="en-US" altLang="ko-KR" spc="-5" smtClean="0"/>
              <a:pPr marL="25400">
                <a:lnSpc>
                  <a:spcPts val="1115"/>
                </a:lnSpc>
              </a:pPr>
              <a:t>27</a:t>
            </a:fld>
            <a:endParaRPr lang="en-US" altLang="ko-KR" spc="-5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98A0945-6FD8-4A4C-B6BB-66D01DC564E1}"/>
              </a:ext>
            </a:extLst>
          </p:cNvPr>
          <p:cNvCxnSpPr/>
          <p:nvPr/>
        </p:nvCxnSpPr>
        <p:spPr>
          <a:xfrm>
            <a:off x="140152" y="995708"/>
            <a:ext cx="11835213" cy="0"/>
          </a:xfrm>
          <a:prstGeom prst="line">
            <a:avLst/>
          </a:prstGeom>
          <a:ln w="38100">
            <a:solidFill>
              <a:srgbClr val="A08C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84AD6DA-DB83-442D-B826-944EA959A439}"/>
              </a:ext>
            </a:extLst>
          </p:cNvPr>
          <p:cNvSpPr txBox="1"/>
          <p:nvPr/>
        </p:nvSpPr>
        <p:spPr>
          <a:xfrm>
            <a:off x="222496" y="316139"/>
            <a:ext cx="1769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b="1" dirty="0"/>
              <a:t>AGENDA</a:t>
            </a:r>
            <a:endParaRPr lang="ko-KR" alt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71C5A1-B753-40A9-941E-AF7D526E95D3}"/>
              </a:ext>
            </a:extLst>
          </p:cNvPr>
          <p:cNvSpPr txBox="1"/>
          <p:nvPr/>
        </p:nvSpPr>
        <p:spPr>
          <a:xfrm>
            <a:off x="2447630" y="1721200"/>
            <a:ext cx="6950149" cy="12815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b="1" dirty="0" err="1">
                <a:solidFill>
                  <a:srgbClr val="A08C78"/>
                </a:solidFill>
              </a:rPr>
              <a:t>Chacter</a:t>
            </a:r>
            <a:r>
              <a:rPr lang="en-US" altLang="ko-KR" b="1" dirty="0">
                <a:solidFill>
                  <a:srgbClr val="A08C78"/>
                </a:solidFill>
              </a:rPr>
              <a:t> 3.</a:t>
            </a:r>
            <a:r>
              <a:rPr lang="en-US" altLang="ko-KR" b="1" dirty="0"/>
              <a:t> </a:t>
            </a:r>
            <a:r>
              <a:rPr lang="ko-KR" altLang="en-US" b="1" dirty="0"/>
              <a:t>사내근로복지기금 </a:t>
            </a:r>
            <a:endParaRPr lang="en-US" altLang="ko-KR" b="1" dirty="0"/>
          </a:p>
          <a:p>
            <a:pPr>
              <a:lnSpc>
                <a:spcPct val="200000"/>
              </a:lnSpc>
            </a:pPr>
            <a:endParaRPr lang="en-US" altLang="ko-KR" sz="2400" b="1" dirty="0">
              <a:solidFill>
                <a:srgbClr val="A08C7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77694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object 5"/>
          <p:cNvGrpSpPr/>
          <p:nvPr/>
        </p:nvGrpSpPr>
        <p:grpSpPr>
          <a:xfrm>
            <a:off x="1725766" y="1174670"/>
            <a:ext cx="9094633" cy="4840050"/>
            <a:chOff x="527304" y="1295400"/>
            <a:chExt cx="9698990" cy="503872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8640" y="1295400"/>
              <a:ext cx="9677400" cy="503834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7304" y="1636776"/>
              <a:ext cx="515112" cy="240791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33855" y="1572768"/>
              <a:ext cx="3078480" cy="40233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05840" y="2237232"/>
              <a:ext cx="664464" cy="664463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52144" y="2340864"/>
              <a:ext cx="445007" cy="45720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77568" y="2353056"/>
              <a:ext cx="2944368" cy="45720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85087" y="4389120"/>
              <a:ext cx="664463" cy="664463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25295" y="4498848"/>
              <a:ext cx="445008" cy="45720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962912" y="4492752"/>
              <a:ext cx="2938272" cy="463295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228087" y="5084064"/>
              <a:ext cx="5779008" cy="533400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097023" y="2913888"/>
              <a:ext cx="7114032" cy="792479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097023" y="3864864"/>
              <a:ext cx="7114032" cy="316991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054096" y="5907024"/>
              <a:ext cx="2846832" cy="24383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object 5"/>
          <p:cNvGrpSpPr/>
          <p:nvPr/>
        </p:nvGrpSpPr>
        <p:grpSpPr>
          <a:xfrm>
            <a:off x="1725767" y="1144267"/>
            <a:ext cx="8795054" cy="4516721"/>
            <a:chOff x="527304" y="1261872"/>
            <a:chExt cx="9698990" cy="498094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8640" y="1261872"/>
              <a:ext cx="9677400" cy="498043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7304" y="1636776"/>
              <a:ext cx="515112" cy="240791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33855" y="1572768"/>
              <a:ext cx="2523744" cy="402336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76400" y="2023872"/>
              <a:ext cx="3060192" cy="481583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82495" y="2450592"/>
              <a:ext cx="1511808" cy="377951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89759" y="3218688"/>
              <a:ext cx="5626608" cy="1024127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901951" y="2859024"/>
              <a:ext cx="3870960" cy="30480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926336" y="2889504"/>
              <a:ext cx="2962656" cy="268224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88592" y="4200144"/>
              <a:ext cx="1511808" cy="377952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889759" y="4962144"/>
              <a:ext cx="6352032" cy="1024127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914143" y="4639056"/>
              <a:ext cx="3864863" cy="298704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938528" y="4669536"/>
              <a:ext cx="3645408" cy="262127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69263" y="1987296"/>
              <a:ext cx="664463" cy="664463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27759" y="2078736"/>
              <a:ext cx="451103" cy="457200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188208" y="5986272"/>
              <a:ext cx="2846832" cy="2438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2">
            <a:extLst>
              <a:ext uri="{FF2B5EF4-FFF2-40B4-BE49-F238E27FC236}">
                <a16:creationId xmlns:a16="http://schemas.microsoft.com/office/drawing/2014/main" id="{991BAC1D-8DD9-490A-A8E6-E305568867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9297978"/>
              </p:ext>
            </p:extLst>
          </p:nvPr>
        </p:nvGraphicFramePr>
        <p:xfrm>
          <a:off x="514897" y="2503547"/>
          <a:ext cx="6036978" cy="324053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423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946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005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10"/>
                        </a:spcBef>
                      </a:pPr>
                      <a:r>
                        <a:rPr sz="1100" b="1" dirty="0">
                          <a:solidFill>
                            <a:schemeClr val="bg1"/>
                          </a:solidFill>
                          <a:latin typeface="+mj-lt"/>
                          <a:ea typeface="12롯데마트행복Bold" panose="02020603020101020101"/>
                          <a:cs typeface="Malgun Gothic"/>
                        </a:rPr>
                        <a:t>회사명</a:t>
                      </a:r>
                      <a:endParaRPr sz="1100" dirty="0">
                        <a:solidFill>
                          <a:schemeClr val="bg1"/>
                        </a:solidFill>
                        <a:latin typeface="+mj-lt"/>
                        <a:ea typeface="12롯데마트행복Bold" panose="02020603020101020101"/>
                        <a:cs typeface="Malgun Gothic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9525">
                      <a:noFill/>
                      <a:prstDash val="solid"/>
                    </a:lnT>
                    <a:lnB w="12700" cap="flat" cmpd="sng" algn="ctr">
                      <a:solidFill>
                        <a:srgbClr val="A08C78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08C78"/>
                    </a:solidFill>
                  </a:tcPr>
                </a:tc>
                <a:tc>
                  <a:txBody>
                    <a:bodyPr/>
                    <a:lstStyle/>
                    <a:p>
                      <a:pPr marL="71755">
                        <a:lnSpc>
                          <a:spcPct val="100000"/>
                        </a:lnSpc>
                        <a:spcBef>
                          <a:spcPts val="610"/>
                        </a:spcBef>
                      </a:pPr>
                      <a:r>
                        <a:rPr sz="1100" b="1" dirty="0" err="1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+mj-lt"/>
                          <a:ea typeface="12롯데마트행복Bold" panose="02020603020101020101"/>
                          <a:cs typeface="Malgun Gothic"/>
                        </a:rPr>
                        <a:t>주식</a:t>
                      </a:r>
                      <a:r>
                        <a:rPr lang="ko-KR" altLang="en-US" sz="1100" b="1" dirty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+mj-lt"/>
                          <a:ea typeface="12롯데마트행복Bold" panose="02020603020101020101"/>
                          <a:cs typeface="Malgun Gothic"/>
                        </a:rPr>
                        <a:t>회사 중기이코노미 </a:t>
                      </a:r>
                      <a:r>
                        <a:rPr lang="ko-KR" altLang="en-US" sz="1100" b="1" dirty="0" err="1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+mj-lt"/>
                          <a:ea typeface="12롯데마트행복Bold" panose="02020603020101020101"/>
                          <a:cs typeface="Malgun Gothic"/>
                        </a:rPr>
                        <a:t>기업지원단</a:t>
                      </a:r>
                      <a:endParaRPr sz="1100" b="1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+mj-lt"/>
                        <a:ea typeface="12롯데마트행복Bold" panose="02020603020101020101"/>
                        <a:cs typeface="Malgun Gothic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>
                      <a:noFill/>
                      <a:prstDash val="solid"/>
                    </a:lnT>
                    <a:lnB w="12700" cap="flat" cmpd="sng" algn="ctr">
                      <a:solidFill>
                        <a:srgbClr val="A08C78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05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sz="1100" b="1" spc="-5" dirty="0">
                          <a:solidFill>
                            <a:schemeClr val="bg1"/>
                          </a:solidFill>
                          <a:latin typeface="+mj-lt"/>
                          <a:ea typeface="12롯데마트행복Bold" panose="02020603020101020101"/>
                          <a:cs typeface="Arial"/>
                        </a:rPr>
                        <a:t>CEO</a:t>
                      </a:r>
                      <a:endParaRPr sz="1100" dirty="0">
                        <a:solidFill>
                          <a:schemeClr val="bg1"/>
                        </a:solidFill>
                        <a:latin typeface="+mj-lt"/>
                        <a:ea typeface="12롯데마트행복Bold" panose="02020603020101020101"/>
                        <a:cs typeface="Arial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08C78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08C78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08C78"/>
                    </a:solidFill>
                  </a:tcPr>
                </a:tc>
                <a:tc>
                  <a:txBody>
                    <a:bodyPr/>
                    <a:lstStyle/>
                    <a:p>
                      <a:pPr marL="71755">
                        <a:lnSpc>
                          <a:spcPct val="100000"/>
                        </a:lnSpc>
                        <a:spcBef>
                          <a:spcPts val="625"/>
                        </a:spcBef>
                      </a:pPr>
                      <a:r>
                        <a:rPr lang="ko-KR" altLang="en-US" sz="1100" b="1" dirty="0" err="1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+mj-lt"/>
                          <a:ea typeface="12롯데마트행복Bold" panose="02020603020101020101"/>
                          <a:cs typeface="Malgun Gothic"/>
                        </a:rPr>
                        <a:t>최병욱</a:t>
                      </a:r>
                      <a:endParaRPr sz="1100" b="1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+mj-lt"/>
                        <a:ea typeface="12롯데마트행복Bold" panose="02020603020101020101"/>
                        <a:cs typeface="Malgun Gothic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A08C78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08C78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05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5"/>
                        </a:spcBef>
                      </a:pPr>
                      <a:r>
                        <a:rPr sz="1100" b="1" dirty="0">
                          <a:solidFill>
                            <a:schemeClr val="bg1"/>
                          </a:solidFill>
                          <a:latin typeface="+mj-lt"/>
                          <a:ea typeface="12롯데마트행복Bold" panose="02020603020101020101"/>
                          <a:cs typeface="Malgun Gothic"/>
                        </a:rPr>
                        <a:t>설립일</a:t>
                      </a:r>
                      <a:endParaRPr sz="1100" dirty="0">
                        <a:solidFill>
                          <a:schemeClr val="bg1"/>
                        </a:solidFill>
                        <a:latin typeface="+mj-lt"/>
                        <a:ea typeface="12롯데마트행복Bold" panose="02020603020101020101"/>
                        <a:cs typeface="Malgun Gothic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08C78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08C78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08C78"/>
                    </a:solidFill>
                  </a:tcPr>
                </a:tc>
                <a:tc>
                  <a:txBody>
                    <a:bodyPr/>
                    <a:lstStyle/>
                    <a:p>
                      <a:pPr marL="71755">
                        <a:lnSpc>
                          <a:spcPct val="100000"/>
                        </a:lnSpc>
                        <a:spcBef>
                          <a:spcPts val="625"/>
                        </a:spcBef>
                      </a:pPr>
                      <a:r>
                        <a:rPr sz="1100" b="1" dirty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+mj-lt"/>
                          <a:ea typeface="12롯데마트행복Bold" panose="02020603020101020101"/>
                          <a:cs typeface="Malgun Gothic"/>
                        </a:rPr>
                        <a:t>201</a:t>
                      </a:r>
                      <a:r>
                        <a:rPr lang="en-US" sz="1100" b="1" dirty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+mj-lt"/>
                          <a:ea typeface="12롯데마트행복Bold" panose="02020603020101020101"/>
                          <a:cs typeface="Malgun Gothic"/>
                        </a:rPr>
                        <a:t>0</a:t>
                      </a:r>
                      <a:r>
                        <a:rPr lang="ko-KR" altLang="en-US" sz="1100" b="1" dirty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+mj-lt"/>
                          <a:ea typeface="12롯데마트행복Bold" panose="02020603020101020101"/>
                          <a:cs typeface="Malgun Gothic"/>
                        </a:rPr>
                        <a:t>년 </a:t>
                      </a:r>
                      <a:r>
                        <a:rPr lang="en-US" altLang="ko-KR" sz="1100" b="1" dirty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+mj-lt"/>
                          <a:ea typeface="12롯데마트행복Bold" panose="02020603020101020101"/>
                          <a:cs typeface="Malgun Gothic"/>
                        </a:rPr>
                        <a:t>7</a:t>
                      </a:r>
                      <a:r>
                        <a:rPr lang="ko-KR" altLang="en-US" sz="1100" b="1" dirty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+mj-lt"/>
                          <a:ea typeface="12롯데마트행복Bold" panose="02020603020101020101"/>
                          <a:cs typeface="Malgun Gothic"/>
                        </a:rPr>
                        <a:t>월 </a:t>
                      </a:r>
                      <a:r>
                        <a:rPr lang="en-US" altLang="ko-KR" sz="1100" b="1" dirty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+mj-lt"/>
                          <a:ea typeface="12롯데마트행복Bold" panose="02020603020101020101"/>
                          <a:cs typeface="Malgun Gothic"/>
                        </a:rPr>
                        <a:t>9</a:t>
                      </a:r>
                      <a:r>
                        <a:rPr lang="ko-KR" altLang="en-US" sz="1100" b="1" dirty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+mj-lt"/>
                          <a:ea typeface="12롯데마트행복Bold" panose="02020603020101020101"/>
                          <a:cs typeface="Malgun Gothic"/>
                        </a:rPr>
                        <a:t>일 </a:t>
                      </a:r>
                      <a:endParaRPr sz="1100" b="1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+mj-lt"/>
                        <a:ea typeface="12롯데마트행복Bold" panose="02020603020101020101"/>
                        <a:cs typeface="Malgun Gothic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A08C78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08C78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005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100" b="1" dirty="0" err="1">
                          <a:solidFill>
                            <a:schemeClr val="bg1"/>
                          </a:solidFill>
                          <a:latin typeface="+mj-lt"/>
                          <a:ea typeface="12롯데마트행복Bold" panose="02020603020101020101"/>
                          <a:cs typeface="Malgun Gothic"/>
                        </a:rPr>
                        <a:t>주요주주</a:t>
                      </a:r>
                      <a:endParaRPr sz="1100" dirty="0">
                        <a:solidFill>
                          <a:schemeClr val="bg1"/>
                        </a:solidFill>
                        <a:latin typeface="+mj-lt"/>
                        <a:ea typeface="12롯데마트행복Bold" panose="02020603020101020101"/>
                        <a:cs typeface="Malgun Gothic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08C78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08C78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08C78"/>
                    </a:solidFill>
                  </a:tcPr>
                </a:tc>
                <a:tc>
                  <a:txBody>
                    <a:bodyPr/>
                    <a:lstStyle/>
                    <a:p>
                      <a:pPr marL="71755">
                        <a:lnSpc>
                          <a:spcPct val="100000"/>
                        </a:lnSpc>
                      </a:pPr>
                      <a:r>
                        <a:rPr lang="ko-KR" altLang="en-US" sz="1100" b="1" spc="0" dirty="0" err="1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+mj-lt"/>
                          <a:ea typeface="12롯데마트행복Bold" panose="02020603020101020101"/>
                          <a:cs typeface="Malgun Gothic"/>
                        </a:rPr>
                        <a:t>최병욱</a:t>
                      </a:r>
                      <a:r>
                        <a:rPr lang="en-US" altLang="ko-KR" sz="1100" b="1" spc="0" dirty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+mj-lt"/>
                          <a:ea typeface="12롯데마트행복Bold" panose="02020603020101020101"/>
                          <a:cs typeface="Malgun Gothic"/>
                        </a:rPr>
                        <a:t>(90%)</a:t>
                      </a:r>
                      <a:endParaRPr sz="1100" b="1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+mj-lt"/>
                        <a:ea typeface="12롯데마트행복Bold" panose="02020603020101020101"/>
                        <a:cs typeface="Malgun Gothic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A08C78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08C78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005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19"/>
                        </a:spcBef>
                      </a:pPr>
                      <a:r>
                        <a:rPr sz="1100" b="1" dirty="0" err="1">
                          <a:solidFill>
                            <a:schemeClr val="bg1"/>
                          </a:solidFill>
                          <a:latin typeface="+mj-lt"/>
                          <a:ea typeface="12롯데마트행복Bold" panose="02020603020101020101"/>
                          <a:cs typeface="Malgun Gothic"/>
                        </a:rPr>
                        <a:t>소재지</a:t>
                      </a:r>
                      <a:endParaRPr sz="1100" dirty="0">
                        <a:solidFill>
                          <a:schemeClr val="bg1"/>
                        </a:solidFill>
                        <a:latin typeface="+mj-lt"/>
                        <a:ea typeface="12롯데마트행복Bold" panose="02020603020101020101"/>
                        <a:cs typeface="Malgun Gothic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08C78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08C78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08C78"/>
                    </a:solidFill>
                  </a:tcPr>
                </a:tc>
                <a:tc>
                  <a:txBody>
                    <a:bodyPr/>
                    <a:lstStyle/>
                    <a:p>
                      <a:pPr marL="71755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100" b="1" dirty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+mj-lt"/>
                          <a:ea typeface="12롯데마트행복Bold" panose="02020603020101020101"/>
                          <a:cs typeface="Malgun Gothic"/>
                        </a:rPr>
                        <a:t>본사 : </a:t>
                      </a:r>
                      <a:r>
                        <a:rPr sz="1100" b="1" dirty="0" err="1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+mj-lt"/>
                          <a:ea typeface="12롯데마트행복Bold" panose="02020603020101020101"/>
                          <a:cs typeface="Malgun Gothic"/>
                        </a:rPr>
                        <a:t>서울</a:t>
                      </a:r>
                      <a:r>
                        <a:rPr sz="1100" b="1" dirty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+mj-lt"/>
                          <a:ea typeface="12롯데마트행복Bold" panose="02020603020101020101"/>
                          <a:cs typeface="Malgun Gothic"/>
                        </a:rPr>
                        <a:t> </a:t>
                      </a:r>
                      <a:r>
                        <a:rPr lang="ko-KR" altLang="en-US" sz="1100" b="1" dirty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+mj-lt"/>
                          <a:ea typeface="12롯데마트행복Bold" panose="02020603020101020101"/>
                          <a:cs typeface="Malgun Gothic"/>
                        </a:rPr>
                        <a:t>서초구 </a:t>
                      </a:r>
                      <a:r>
                        <a:rPr lang="ko-KR" altLang="en-US" sz="1100" b="1" dirty="0" err="1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+mj-lt"/>
                          <a:ea typeface="12롯데마트행복Bold" panose="02020603020101020101"/>
                          <a:cs typeface="Malgun Gothic"/>
                        </a:rPr>
                        <a:t>반포대로</a:t>
                      </a:r>
                      <a:r>
                        <a:rPr lang="ko-KR" altLang="en-US" sz="1100" b="1" dirty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+mj-lt"/>
                          <a:ea typeface="12롯데마트행복Bold" panose="02020603020101020101"/>
                          <a:cs typeface="Malgun Gothic"/>
                        </a:rPr>
                        <a:t> </a:t>
                      </a:r>
                      <a:r>
                        <a:rPr lang="en-US" altLang="ko-KR" sz="1100" b="1" dirty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+mj-lt"/>
                          <a:ea typeface="12롯데마트행복Bold" panose="02020603020101020101"/>
                          <a:cs typeface="Malgun Gothic"/>
                        </a:rPr>
                        <a:t>63</a:t>
                      </a:r>
                      <a:endParaRPr sz="1100" b="1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+mj-lt"/>
                        <a:ea typeface="12롯데마트행복Bold" panose="02020603020101020101"/>
                        <a:cs typeface="Malgun Gothic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A08C78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08C78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005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5"/>
                        </a:spcBef>
                      </a:pPr>
                      <a:r>
                        <a:rPr sz="1100" b="1" dirty="0">
                          <a:solidFill>
                            <a:schemeClr val="bg1"/>
                          </a:solidFill>
                          <a:latin typeface="+mj-lt"/>
                          <a:ea typeface="12롯데마트행복Bold" panose="02020603020101020101"/>
                          <a:cs typeface="Malgun Gothic"/>
                        </a:rPr>
                        <a:t>주요서비스</a:t>
                      </a:r>
                      <a:endParaRPr sz="1100" dirty="0">
                        <a:solidFill>
                          <a:schemeClr val="bg1"/>
                        </a:solidFill>
                        <a:latin typeface="+mj-lt"/>
                        <a:ea typeface="12롯데마트행복Bold" panose="02020603020101020101"/>
                        <a:cs typeface="Malgun Gothic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08C78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08C78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08C78"/>
                    </a:solidFill>
                  </a:tcPr>
                </a:tc>
                <a:tc>
                  <a:txBody>
                    <a:bodyPr/>
                    <a:lstStyle/>
                    <a:p>
                      <a:pPr marL="71755">
                        <a:lnSpc>
                          <a:spcPct val="100000"/>
                        </a:lnSpc>
                        <a:spcBef>
                          <a:spcPts val="625"/>
                        </a:spcBef>
                      </a:pPr>
                      <a:r>
                        <a:rPr lang="ko-KR" altLang="en-US" sz="1100" b="1" baseline="0" dirty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+mj-lt"/>
                          <a:ea typeface="12롯데마트행복Bold" panose="02020603020101020101"/>
                          <a:cs typeface="Malgun Gothic"/>
                        </a:rPr>
                        <a:t>경영컨설팅 서비스업 </a:t>
                      </a:r>
                      <a:endParaRPr sz="1100" b="1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+mj-lt"/>
                        <a:ea typeface="12롯데마트행복Bold" panose="02020603020101020101"/>
                        <a:cs typeface="Malgun Gothic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A08C78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08C78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005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5"/>
                        </a:spcBef>
                      </a:pPr>
                      <a:r>
                        <a:rPr sz="1100" b="1" dirty="0">
                          <a:solidFill>
                            <a:schemeClr val="bg1"/>
                          </a:solidFill>
                          <a:latin typeface="+mj-lt"/>
                          <a:ea typeface="12롯데마트행복Bold" panose="02020603020101020101"/>
                          <a:cs typeface="Malgun Gothic"/>
                        </a:rPr>
                        <a:t>임직원수</a:t>
                      </a:r>
                      <a:endParaRPr sz="1100" dirty="0">
                        <a:solidFill>
                          <a:schemeClr val="bg1"/>
                        </a:solidFill>
                        <a:latin typeface="+mj-lt"/>
                        <a:ea typeface="12롯데마트행복Bold" panose="02020603020101020101"/>
                        <a:cs typeface="Malgun Gothic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08C78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08C78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08C78"/>
                    </a:solidFill>
                  </a:tcPr>
                </a:tc>
                <a:tc>
                  <a:txBody>
                    <a:bodyPr/>
                    <a:lstStyle/>
                    <a:p>
                      <a:pPr marL="71755">
                        <a:lnSpc>
                          <a:spcPct val="100000"/>
                        </a:lnSpc>
                        <a:spcBef>
                          <a:spcPts val="625"/>
                        </a:spcBef>
                      </a:pPr>
                      <a:r>
                        <a:rPr lang="en-US" sz="1100" b="1" baseline="0" dirty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+mj-lt"/>
                          <a:ea typeface="12롯데마트행복Bold" panose="02020603020101020101"/>
                          <a:cs typeface="Malgun Gothic"/>
                        </a:rPr>
                        <a:t> 90</a:t>
                      </a:r>
                      <a:r>
                        <a:rPr lang="ko-KR" altLang="en-US" sz="1100" b="1" baseline="0" dirty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+mj-lt"/>
                          <a:ea typeface="12롯데마트행복Bold" panose="02020603020101020101"/>
                          <a:cs typeface="Malgun Gothic"/>
                        </a:rPr>
                        <a:t>명   </a:t>
                      </a:r>
                      <a:r>
                        <a:rPr lang="en-US" altLang="ko-KR" sz="1100" b="1" baseline="0" dirty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+mj-lt"/>
                          <a:ea typeface="12롯데마트행복Bold" panose="02020603020101020101"/>
                          <a:cs typeface="Malgun Gothic"/>
                        </a:rPr>
                        <a:t>PM 800</a:t>
                      </a:r>
                      <a:r>
                        <a:rPr lang="ko-KR" altLang="en-US" sz="1100" b="1" baseline="0" dirty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+mj-lt"/>
                          <a:ea typeface="12롯데마트행복Bold" panose="02020603020101020101"/>
                          <a:cs typeface="Malgun Gothic"/>
                        </a:rPr>
                        <a:t>명</a:t>
                      </a:r>
                      <a:endParaRPr sz="1100" b="1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+mj-lt"/>
                        <a:ea typeface="12롯데마트행복Bold" panose="02020603020101020101"/>
                        <a:cs typeface="Malgun Gothic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A08C78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08C78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005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5"/>
                        </a:spcBef>
                      </a:pPr>
                      <a:r>
                        <a:rPr sz="1100" b="1" dirty="0" err="1">
                          <a:solidFill>
                            <a:schemeClr val="bg1"/>
                          </a:solidFill>
                          <a:latin typeface="+mj-lt"/>
                          <a:ea typeface="12롯데마트행복Bold" panose="02020603020101020101"/>
                          <a:cs typeface="Malgun Gothic"/>
                        </a:rPr>
                        <a:t>홈페이지</a:t>
                      </a:r>
                      <a:r>
                        <a:rPr lang="en-US" sz="1100" b="1" dirty="0">
                          <a:solidFill>
                            <a:schemeClr val="bg1"/>
                          </a:solidFill>
                          <a:latin typeface="+mj-lt"/>
                          <a:ea typeface="12롯데마트행복Bold" panose="02020603020101020101"/>
                          <a:cs typeface="Malgun Gothic"/>
                        </a:rPr>
                        <a:t>  </a:t>
                      </a:r>
                      <a:endParaRPr sz="1100" dirty="0">
                        <a:solidFill>
                          <a:schemeClr val="bg1"/>
                        </a:solidFill>
                        <a:latin typeface="+mj-lt"/>
                        <a:ea typeface="12롯데마트행복Bold" panose="02020603020101020101"/>
                        <a:cs typeface="Malgun Gothic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08C78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08C78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08C78"/>
                    </a:solidFill>
                  </a:tcPr>
                </a:tc>
                <a:tc>
                  <a:txBody>
                    <a:bodyPr/>
                    <a:lstStyle/>
                    <a:p>
                      <a:pPr marL="12700">
                        <a:lnSpc>
                          <a:spcPct val="100000"/>
                        </a:lnSpc>
                      </a:pPr>
                      <a:r>
                        <a:rPr lang="en-US" altLang="ko-KR" sz="1100" b="1" spc="-5" dirty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+mj-lt"/>
                          <a:ea typeface="12롯데마트행복Bold" panose="02020603020101020101"/>
                          <a:cs typeface="Century Gothic"/>
                        </a:rPr>
                        <a:t>  http://junggico.co.kr/</a:t>
                      </a:r>
                      <a:endParaRPr lang="en-US" altLang="ko-KR" sz="1100" b="1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+mj-lt"/>
                        <a:ea typeface="12롯데마트행복Bold" panose="02020603020101020101"/>
                        <a:cs typeface="Century Gothic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A08C78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08C78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005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5"/>
                        </a:spcBef>
                      </a:pPr>
                      <a:r>
                        <a:rPr sz="1100" b="1" dirty="0" err="1">
                          <a:solidFill>
                            <a:schemeClr val="bg1"/>
                          </a:solidFill>
                          <a:latin typeface="+mj-lt"/>
                          <a:ea typeface="12롯데마트행복Bold" panose="02020603020101020101"/>
                          <a:cs typeface="Malgun Gothic"/>
                        </a:rPr>
                        <a:t>자본</a:t>
                      </a:r>
                      <a:r>
                        <a:rPr lang="en-US" sz="1100" b="1" dirty="0">
                          <a:solidFill>
                            <a:schemeClr val="bg1"/>
                          </a:solidFill>
                          <a:latin typeface="+mj-lt"/>
                          <a:ea typeface="12롯데마트행복Bold" panose="02020603020101020101"/>
                          <a:cs typeface="Malgun Gothic"/>
                        </a:rPr>
                        <a:t>/</a:t>
                      </a:r>
                      <a:r>
                        <a:rPr lang="ko-KR" altLang="en-US" sz="1100" b="1" dirty="0">
                          <a:solidFill>
                            <a:schemeClr val="bg1"/>
                          </a:solidFill>
                          <a:latin typeface="+mj-lt"/>
                          <a:ea typeface="12롯데마트행복Bold" panose="02020603020101020101"/>
                          <a:cs typeface="Malgun Gothic"/>
                        </a:rPr>
                        <a:t>매출</a:t>
                      </a:r>
                      <a:endParaRPr sz="1100" dirty="0">
                        <a:solidFill>
                          <a:schemeClr val="bg1"/>
                        </a:solidFill>
                        <a:latin typeface="+mj-lt"/>
                        <a:ea typeface="12롯데마트행복Bold" panose="02020603020101020101"/>
                        <a:cs typeface="Malgun Gothic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08C78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08C78"/>
                    </a:solidFill>
                  </a:tcPr>
                </a:tc>
                <a:tc>
                  <a:txBody>
                    <a:bodyPr/>
                    <a:lstStyle/>
                    <a:p>
                      <a:pPr marL="71755">
                        <a:lnSpc>
                          <a:spcPct val="100000"/>
                        </a:lnSpc>
                        <a:spcBef>
                          <a:spcPts val="625"/>
                        </a:spcBef>
                      </a:pPr>
                      <a:r>
                        <a:rPr lang="en-US" sz="1100" b="1" baseline="0" dirty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+mj-lt"/>
                          <a:ea typeface="12롯데마트행복Bold" panose="02020603020101020101"/>
                          <a:cs typeface="Malgun Gothic"/>
                        </a:rPr>
                        <a:t> 85</a:t>
                      </a:r>
                      <a:r>
                        <a:rPr lang="ko-KR" altLang="en-US" sz="1100" b="1" baseline="0" dirty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+mj-lt"/>
                          <a:ea typeface="12롯데마트행복Bold" panose="02020603020101020101"/>
                          <a:cs typeface="Malgun Gothic"/>
                        </a:rPr>
                        <a:t>억원  </a:t>
                      </a:r>
                      <a:r>
                        <a:rPr lang="en-US" altLang="ko-KR" sz="1100" b="1" baseline="0" dirty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+mj-lt"/>
                          <a:ea typeface="12롯데마트행복Bold" panose="02020603020101020101"/>
                          <a:cs typeface="Malgun Gothic"/>
                        </a:rPr>
                        <a:t>/  1,005</a:t>
                      </a:r>
                      <a:r>
                        <a:rPr lang="ko-KR" altLang="en-US" sz="1100" b="1" baseline="0" dirty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+mj-lt"/>
                          <a:ea typeface="12롯데마트행복Bold" panose="02020603020101020101"/>
                          <a:cs typeface="Malgun Gothic"/>
                        </a:rPr>
                        <a:t>억</a:t>
                      </a:r>
                      <a:endParaRPr sz="1100" b="1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+mj-lt"/>
                        <a:ea typeface="12롯데마트행복Bold" panose="02020603020101020101"/>
                        <a:cs typeface="Malgun Gothic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A08C78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20" name="표 20">
            <a:extLst>
              <a:ext uri="{FF2B5EF4-FFF2-40B4-BE49-F238E27FC236}">
                <a16:creationId xmlns:a16="http://schemas.microsoft.com/office/drawing/2014/main" id="{6A5EDEDF-6FFE-4718-A73C-3ADD7015EB28}"/>
              </a:ext>
            </a:extLst>
          </p:cNvPr>
          <p:cNvGraphicFramePr>
            <a:graphicFrameLocks noGrp="1"/>
          </p:cNvGraphicFramePr>
          <p:nvPr/>
        </p:nvGraphicFramePr>
        <p:xfrm>
          <a:off x="2032000" y="719666"/>
          <a:ext cx="8128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0">
                  <a:extLst>
                    <a:ext uri="{9D8B030D-6E8A-4147-A177-3AD203B41FA5}">
                      <a16:colId xmlns:a16="http://schemas.microsoft.com/office/drawing/2014/main" val="34018172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9410482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06861070-64F8-452E-87BF-D56ACFDB93AE}"/>
              </a:ext>
            </a:extLst>
          </p:cNvPr>
          <p:cNvSpPr txBox="1"/>
          <p:nvPr/>
        </p:nvSpPr>
        <p:spPr>
          <a:xfrm>
            <a:off x="340689" y="1561195"/>
            <a:ext cx="10870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3">
                    <a:lumMod val="50000"/>
                  </a:schemeClr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‘</a:t>
            </a:r>
            <a:r>
              <a:rPr lang="ko-KR" altLang="en-US" b="1" dirty="0">
                <a:solidFill>
                  <a:schemeClr val="accent3">
                    <a:lumMod val="50000"/>
                  </a:schemeClr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중기이코노미 </a:t>
            </a:r>
            <a:r>
              <a:rPr lang="ko-KR" altLang="en-US" b="1" dirty="0" err="1">
                <a:solidFill>
                  <a:schemeClr val="accent3">
                    <a:lumMod val="50000"/>
                  </a:schemeClr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기업지원단</a:t>
            </a:r>
            <a:r>
              <a:rPr lang="en-US" altLang="ko-KR" b="1" dirty="0">
                <a:solidFill>
                  <a:schemeClr val="accent3">
                    <a:lumMod val="50000"/>
                  </a:schemeClr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’ </a:t>
            </a:r>
            <a:r>
              <a:rPr lang="ko-KR" altLang="en-US" b="1" dirty="0">
                <a:solidFill>
                  <a:schemeClr val="accent3">
                    <a:lumMod val="50000"/>
                  </a:schemeClr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은 지속 가능한 발전을 도모하는 중소기업을 위한 </a:t>
            </a:r>
            <a:r>
              <a:rPr lang="en-US" altLang="ko-KR" b="1" dirty="0">
                <a:solidFill>
                  <a:schemeClr val="accent3">
                    <a:lumMod val="50000"/>
                  </a:schemeClr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‘</a:t>
            </a:r>
            <a:r>
              <a:rPr lang="ko-KR" altLang="en-US" b="1" dirty="0">
                <a:solidFill>
                  <a:schemeClr val="accent3">
                    <a:lumMod val="50000"/>
                  </a:schemeClr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중소기업상담회사</a:t>
            </a:r>
            <a:r>
              <a:rPr lang="en-US" altLang="ko-KR" b="1" dirty="0">
                <a:solidFill>
                  <a:schemeClr val="accent3">
                    <a:lumMod val="50000"/>
                  </a:schemeClr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’ </a:t>
            </a:r>
            <a:r>
              <a:rPr lang="ko-KR" altLang="en-US" b="1" dirty="0">
                <a:solidFill>
                  <a:schemeClr val="accent3">
                    <a:lumMod val="50000"/>
                  </a:schemeClr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입니다</a:t>
            </a:r>
            <a:r>
              <a:rPr lang="en-US" altLang="ko-KR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.</a:t>
            </a:r>
            <a:endParaRPr lang="ko-KR" altLang="en-US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46D5B-43F9-4DD5-8931-3A13549870E1}" type="slidenum">
              <a:rPr lang="ko-KR" altLang="en-US" smtClean="0"/>
              <a:t>3</a:t>
            </a:fld>
            <a:endParaRPr lang="ko-KR" altLang="en-US"/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81D2F338-AAC0-3241-AF41-B601632BFC9C}"/>
              </a:ext>
            </a:extLst>
          </p:cNvPr>
          <p:cNvCxnSpPr/>
          <p:nvPr/>
        </p:nvCxnSpPr>
        <p:spPr>
          <a:xfrm>
            <a:off x="178393" y="828486"/>
            <a:ext cx="11835213" cy="0"/>
          </a:xfrm>
          <a:prstGeom prst="line">
            <a:avLst/>
          </a:prstGeom>
          <a:ln w="38100">
            <a:solidFill>
              <a:srgbClr val="A08C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9DB4EC0-8E2B-9746-B0C5-15091024633D}"/>
              </a:ext>
            </a:extLst>
          </p:cNvPr>
          <p:cNvSpPr txBox="1"/>
          <p:nvPr/>
        </p:nvSpPr>
        <p:spPr>
          <a:xfrm>
            <a:off x="178393" y="344091"/>
            <a:ext cx="24629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ABOUT </a:t>
            </a:r>
            <a:r>
              <a:rPr lang="en-US" altLang="ko-KR" sz="2000" b="1" dirty="0">
                <a:solidFill>
                  <a:srgbClr val="A08C78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US</a:t>
            </a:r>
            <a:endParaRPr lang="ko-KR" altLang="en-US" sz="2000" b="1" dirty="0">
              <a:solidFill>
                <a:srgbClr val="A08C78"/>
              </a:solidFill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2692" y="2494710"/>
            <a:ext cx="2294919" cy="324936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7611" y="2542799"/>
            <a:ext cx="2732968" cy="3201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7947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object 5"/>
          <p:cNvGrpSpPr/>
          <p:nvPr/>
        </p:nvGrpSpPr>
        <p:grpSpPr>
          <a:xfrm>
            <a:off x="1247607" y="1144267"/>
            <a:ext cx="10121433" cy="5002533"/>
            <a:chOff x="0" y="1261872"/>
            <a:chExt cx="10689590" cy="511492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8640" y="1261872"/>
              <a:ext cx="9677400" cy="511454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2188464"/>
              <a:ext cx="10689335" cy="3724655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27304" y="1636776"/>
              <a:ext cx="515112" cy="240791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33855" y="1572768"/>
              <a:ext cx="2523744" cy="402336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054095" y="5943600"/>
              <a:ext cx="2846832" cy="2438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object 5">
            <a:extLst>
              <a:ext uri="{FF2B5EF4-FFF2-40B4-BE49-F238E27FC236}">
                <a16:creationId xmlns:a16="http://schemas.microsoft.com/office/drawing/2014/main" id="{7D58EEA5-DEDA-A701-F3D5-BB3360BFF5A5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34059" y="1191255"/>
            <a:ext cx="8775476" cy="4637874"/>
          </a:xfrm>
          <a:prstGeom prst="rect">
            <a:avLst/>
          </a:prstGeom>
        </p:spPr>
      </p:pic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AE0FF29C-0191-7D35-4D6E-4CF7BC3B98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7853785"/>
              </p:ext>
            </p:extLst>
          </p:nvPr>
        </p:nvGraphicFramePr>
        <p:xfrm>
          <a:off x="924324" y="1191254"/>
          <a:ext cx="10160235" cy="4396745"/>
        </p:xfrm>
        <a:graphic>
          <a:graphicData uri="http://schemas.openxmlformats.org/drawingml/2006/table">
            <a:tbl>
              <a:tblPr firstRow="1" bandRow="1"/>
              <a:tblGrid>
                <a:gridCol w="3386745">
                  <a:extLst>
                    <a:ext uri="{9D8B030D-6E8A-4147-A177-3AD203B41FA5}">
                      <a16:colId xmlns:a16="http://schemas.microsoft.com/office/drawing/2014/main" val="3764123962"/>
                    </a:ext>
                  </a:extLst>
                </a:gridCol>
                <a:gridCol w="3386745">
                  <a:extLst>
                    <a:ext uri="{9D8B030D-6E8A-4147-A177-3AD203B41FA5}">
                      <a16:colId xmlns:a16="http://schemas.microsoft.com/office/drawing/2014/main" val="1217666060"/>
                    </a:ext>
                  </a:extLst>
                </a:gridCol>
                <a:gridCol w="3386745">
                  <a:extLst>
                    <a:ext uri="{9D8B030D-6E8A-4147-A177-3AD203B41FA5}">
                      <a16:colId xmlns:a16="http://schemas.microsoft.com/office/drawing/2014/main" val="2597228530"/>
                    </a:ext>
                  </a:extLst>
                </a:gridCol>
              </a:tblGrid>
              <a:tr h="539593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x-none" sz="15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LEVEL </a:t>
                      </a:r>
                      <a:r>
                        <a:rPr lang="x-none" altLang="en-US" sz="15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하</a:t>
                      </a:r>
                    </a:p>
                  </a:txBody>
                  <a:tcPr marL="72726" marR="72726" marT="36363" marB="36363" anchor="ctr">
                    <a:lnL w="190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33F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BACC6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x-none" sz="15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LEVEL </a:t>
                      </a:r>
                      <a:r>
                        <a:rPr lang="x-none" altLang="en-US" sz="15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중</a:t>
                      </a:r>
                    </a:p>
                  </a:txBody>
                  <a:tcPr marL="72726" marR="72726" marT="36363" marB="36363" anchor="ctr">
                    <a:lnL w="190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33F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BACC6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x-none" sz="15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LEVEL </a:t>
                      </a:r>
                      <a:r>
                        <a:rPr lang="x-none" altLang="en-US" sz="15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상</a:t>
                      </a:r>
                    </a:p>
                  </a:txBody>
                  <a:tcPr marL="72726" marR="72726" marT="36363" marB="36363" anchor="ctr">
                    <a:lnL w="190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33F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BACC6">
                        <a:lumMod val="40000"/>
                        <a:lumOff val="6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8375197"/>
                  </a:ext>
                </a:extLst>
              </a:tr>
              <a:tr h="3857152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lvl="1" algn="l">
                        <a:lnSpc>
                          <a:spcPct val="150000"/>
                        </a:lnSpc>
                      </a:pPr>
                      <a:r>
                        <a:rPr lang="en-US" altLang="ko-KR" sz="1500" b="1" spc="-150" baseline="0" dirty="0">
                          <a:solidFill>
                            <a:srgbClr val="333F5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1.  </a:t>
                      </a:r>
                      <a:r>
                        <a:rPr lang="ko-KR" altLang="en-US" sz="1500" b="1" spc="-150" baseline="0" dirty="0">
                          <a:solidFill>
                            <a:srgbClr val="333F5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성과급 제도화</a:t>
                      </a:r>
                      <a:endParaRPr lang="en-US" altLang="x-none" sz="1500" b="1" spc="-150" baseline="0" dirty="0">
                        <a:solidFill>
                          <a:srgbClr val="333F5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vl="1" algn="l">
                        <a:lnSpc>
                          <a:spcPct val="150000"/>
                        </a:lnSpc>
                      </a:pPr>
                      <a:r>
                        <a:rPr lang="en-US" altLang="x-none" sz="1500" b="1" spc="-150" baseline="0" dirty="0">
                          <a:solidFill>
                            <a:srgbClr val="333F5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2. </a:t>
                      </a:r>
                      <a:r>
                        <a:rPr lang="x-none" altLang="en-US" sz="1500" b="1" spc="-150" baseline="0" dirty="0">
                          <a:solidFill>
                            <a:srgbClr val="333F5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경</a:t>
                      </a:r>
                      <a:r>
                        <a:rPr lang="ko-KR" altLang="en-US" sz="1500" b="1" spc="-150" baseline="0" dirty="0">
                          <a:solidFill>
                            <a:srgbClr val="333F5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조사비</a:t>
                      </a:r>
                      <a:endParaRPr lang="en-US" altLang="ko-KR" sz="1500" b="1" spc="-150" baseline="0" dirty="0">
                        <a:solidFill>
                          <a:srgbClr val="333F5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vl="1" algn="l">
                        <a:lnSpc>
                          <a:spcPct val="150000"/>
                        </a:lnSpc>
                      </a:pPr>
                      <a:r>
                        <a:rPr lang="en-US" altLang="ko-KR" sz="1500" b="1" spc="-150" baseline="0" dirty="0">
                          <a:solidFill>
                            <a:srgbClr val="333F5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3. </a:t>
                      </a:r>
                      <a:r>
                        <a:rPr lang="ko-KR" altLang="en-US" sz="1500" b="1" spc="-150" baseline="0" dirty="0">
                          <a:solidFill>
                            <a:srgbClr val="333F5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명절 떡 값</a:t>
                      </a:r>
                      <a:endParaRPr lang="en-US" altLang="ko-KR" sz="1500" b="1" spc="-150" baseline="0" dirty="0">
                        <a:solidFill>
                          <a:srgbClr val="333F5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vl="1" algn="l">
                        <a:lnSpc>
                          <a:spcPct val="150000"/>
                        </a:lnSpc>
                      </a:pPr>
                      <a:r>
                        <a:rPr lang="en-US" altLang="ko-KR" sz="1500" b="1" spc="-150" baseline="0" dirty="0">
                          <a:solidFill>
                            <a:srgbClr val="333F5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4. </a:t>
                      </a:r>
                      <a:r>
                        <a:rPr lang="ko-KR" altLang="en-US" sz="1500" b="1" spc="-150" baseline="0" dirty="0">
                          <a:solidFill>
                            <a:srgbClr val="333F5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휴가비</a:t>
                      </a:r>
                      <a:r>
                        <a:rPr lang="en-US" altLang="ko-KR" sz="1500" b="1" spc="-150" baseline="0" dirty="0">
                          <a:solidFill>
                            <a:srgbClr val="333F5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1500" b="1" spc="-150" baseline="0" dirty="0">
                          <a:solidFill>
                            <a:srgbClr val="333F5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지원</a:t>
                      </a:r>
                      <a:endParaRPr lang="en-US" altLang="ko-KR" sz="1500" b="1" spc="-150" baseline="0" dirty="0">
                        <a:solidFill>
                          <a:srgbClr val="333F5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vl="1" algn="l">
                        <a:lnSpc>
                          <a:spcPct val="150000"/>
                        </a:lnSpc>
                      </a:pPr>
                      <a:r>
                        <a:rPr lang="en-US" altLang="ko-KR" sz="1500" b="1" spc="-150" baseline="0" dirty="0">
                          <a:solidFill>
                            <a:srgbClr val="333F5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5. </a:t>
                      </a:r>
                      <a:r>
                        <a:rPr lang="ko-KR" altLang="en-US" sz="1500" b="1" spc="-150" baseline="0" dirty="0">
                          <a:solidFill>
                            <a:srgbClr val="333F5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근로자 학원비 지원</a:t>
                      </a:r>
                      <a:endParaRPr lang="en-US" altLang="ko-KR" sz="1500" b="1" spc="-150" baseline="0" dirty="0">
                        <a:solidFill>
                          <a:srgbClr val="333F5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vl="1" algn="l">
                        <a:lnSpc>
                          <a:spcPct val="150000"/>
                        </a:lnSpc>
                      </a:pPr>
                      <a:r>
                        <a:rPr lang="en-US" altLang="ko-KR" sz="1500" b="1" spc="-150" baseline="0" dirty="0">
                          <a:solidFill>
                            <a:srgbClr val="333F5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6. </a:t>
                      </a:r>
                      <a:r>
                        <a:rPr lang="ko-KR" altLang="en-US" sz="1500" b="1" spc="-150" baseline="0" dirty="0">
                          <a:solidFill>
                            <a:srgbClr val="333F5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근로자 운동비 지원</a:t>
                      </a:r>
                      <a:endParaRPr lang="en-US" altLang="ko-KR" sz="1500" b="1" spc="-150" baseline="0" dirty="0">
                        <a:solidFill>
                          <a:srgbClr val="333F5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726" marR="72726" marT="36363" marB="36363" anchor="ctr">
                    <a:lnL w="19050" cap="flat" cmpd="sng" algn="ctr">
                      <a:solidFill>
                        <a:srgbClr val="333F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33F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33F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33F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457200" marR="0" lvl="1" indent="0" algn="l" defTabSz="91440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1" spc="-150" baseline="0" dirty="0">
                          <a:solidFill>
                            <a:srgbClr val="333F50"/>
                          </a:solidFill>
                          <a:latin typeface="맑은 고딕" pitchFamily="50" charset="-127"/>
                          <a:ea typeface="+mn-ea"/>
                        </a:rPr>
                        <a:t>1.</a:t>
                      </a:r>
                      <a:r>
                        <a:rPr lang="ko-KR" altLang="en-US" sz="1500" b="1" spc="-150" baseline="0" dirty="0">
                          <a:solidFill>
                            <a:srgbClr val="333F50"/>
                          </a:solidFill>
                          <a:latin typeface="맑은 고딕" pitchFamily="50" charset="-127"/>
                          <a:ea typeface="+mn-ea"/>
                        </a:rPr>
                        <a:t> 복지카드</a:t>
                      </a:r>
                      <a:endParaRPr lang="en-US" altLang="ko-KR" sz="1500" b="1" spc="-150" baseline="0" dirty="0">
                        <a:solidFill>
                          <a:srgbClr val="333F5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vl="1" algn="l">
                        <a:lnSpc>
                          <a:spcPct val="150000"/>
                        </a:lnSpc>
                      </a:pPr>
                      <a:r>
                        <a:rPr lang="en-US" altLang="ko-KR" sz="1500" b="1" spc="-150" baseline="0" dirty="0">
                          <a:solidFill>
                            <a:srgbClr val="333F5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2.</a:t>
                      </a:r>
                      <a:r>
                        <a:rPr lang="ko-KR" altLang="en-US" sz="1500" b="1" spc="-150" baseline="0" dirty="0">
                          <a:solidFill>
                            <a:srgbClr val="333F5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회사 </a:t>
                      </a:r>
                      <a:r>
                        <a:rPr lang="ko-KR" altLang="en-US" sz="1500" b="1" spc="-150" baseline="0" dirty="0">
                          <a:solidFill>
                            <a:srgbClr val="0070C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워크샵</a:t>
                      </a:r>
                      <a:endParaRPr lang="en-US" altLang="ko-KR" sz="1500" b="1" spc="-150" baseline="0" dirty="0">
                        <a:solidFill>
                          <a:srgbClr val="0070C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vl="1" algn="l">
                        <a:lnSpc>
                          <a:spcPct val="150000"/>
                        </a:lnSpc>
                      </a:pPr>
                      <a:r>
                        <a:rPr lang="en-US" altLang="ko-KR" sz="1500" b="1" spc="-150" baseline="0" dirty="0">
                          <a:solidFill>
                            <a:srgbClr val="333F5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3.</a:t>
                      </a:r>
                      <a:r>
                        <a:rPr lang="ko-KR" altLang="en-US" sz="1500" b="1" spc="-150" baseline="0" dirty="0">
                          <a:solidFill>
                            <a:srgbClr val="333F5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회사 야유회</a:t>
                      </a:r>
                      <a:endParaRPr lang="en-US" altLang="ko-KR" sz="1500" b="1" spc="-150" baseline="0" dirty="0">
                        <a:solidFill>
                          <a:srgbClr val="333F5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vl="1" algn="l">
                        <a:lnSpc>
                          <a:spcPct val="150000"/>
                        </a:lnSpc>
                      </a:pPr>
                      <a:r>
                        <a:rPr lang="en-US" altLang="ko-KR" sz="1500" b="1" spc="-150" baseline="0" dirty="0">
                          <a:solidFill>
                            <a:srgbClr val="333F5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4. </a:t>
                      </a:r>
                      <a:r>
                        <a:rPr lang="ko-KR" altLang="en-US" sz="1500" b="1" spc="-150" baseline="0" dirty="0">
                          <a:solidFill>
                            <a:srgbClr val="333F5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장기근속 상여금</a:t>
                      </a:r>
                      <a:endParaRPr lang="en-US" altLang="x-none" sz="1500" b="1" spc="-150" baseline="0" dirty="0">
                        <a:solidFill>
                          <a:srgbClr val="333F5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vl="1" algn="l">
                        <a:lnSpc>
                          <a:spcPct val="150000"/>
                        </a:lnSpc>
                      </a:pPr>
                      <a:r>
                        <a:rPr lang="en-US" altLang="x-none" sz="1500" b="1" spc="-150" baseline="0" dirty="0">
                          <a:solidFill>
                            <a:srgbClr val="333F5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5. </a:t>
                      </a:r>
                      <a:r>
                        <a:rPr lang="x-none" altLang="en-US" sz="1500" b="1" spc="-150" baseline="0" dirty="0">
                          <a:solidFill>
                            <a:srgbClr val="333F5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동호회</a:t>
                      </a:r>
                      <a:r>
                        <a:rPr lang="ko-KR" altLang="en-US" sz="1500" b="1" spc="-150" baseline="0" dirty="0">
                          <a:solidFill>
                            <a:srgbClr val="333F5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및 문화활동 지원</a:t>
                      </a:r>
                      <a:endParaRPr lang="en-US" altLang="ko-KR" sz="1500" b="1" spc="-150" baseline="0" dirty="0">
                        <a:solidFill>
                          <a:srgbClr val="333F5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vl="1" algn="l">
                        <a:lnSpc>
                          <a:spcPct val="150000"/>
                        </a:lnSpc>
                      </a:pPr>
                      <a:r>
                        <a:rPr lang="en-US" altLang="ko-KR" sz="1500" b="1" spc="-150" baseline="0" dirty="0">
                          <a:solidFill>
                            <a:srgbClr val="333F5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6. </a:t>
                      </a:r>
                      <a:r>
                        <a:rPr lang="ko-KR" altLang="en-US" sz="1500" b="1" spc="-150" baseline="0" dirty="0">
                          <a:solidFill>
                            <a:srgbClr val="333F5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창립기념일 기념품</a:t>
                      </a:r>
                      <a:endParaRPr lang="en-US" altLang="ko-KR" sz="1500" b="1" spc="-150" baseline="0" dirty="0">
                        <a:solidFill>
                          <a:srgbClr val="333F5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vl="1" algn="l">
                        <a:lnSpc>
                          <a:spcPct val="150000"/>
                        </a:lnSpc>
                      </a:pPr>
                      <a:r>
                        <a:rPr lang="en-US" altLang="ko-KR" sz="1500" b="1" spc="-150" baseline="0" dirty="0">
                          <a:solidFill>
                            <a:srgbClr val="333F5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7. </a:t>
                      </a:r>
                      <a:r>
                        <a:rPr lang="ko-KR" altLang="en-US" sz="1500" b="1" spc="-150" baseline="0" dirty="0">
                          <a:solidFill>
                            <a:srgbClr val="333F5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근로자의 날 행사</a:t>
                      </a:r>
                      <a:endParaRPr lang="en-US" altLang="ko-KR" sz="1500" b="1" spc="-150" baseline="0" dirty="0">
                        <a:solidFill>
                          <a:srgbClr val="333F5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vl="1" algn="l">
                        <a:lnSpc>
                          <a:spcPct val="150000"/>
                        </a:lnSpc>
                      </a:pPr>
                      <a:endParaRPr lang="en-US" altLang="ko-KR" sz="1500" b="1" spc="-150" baseline="0" dirty="0">
                        <a:solidFill>
                          <a:srgbClr val="333F5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726" marR="72726" marT="36363" marB="36363" anchor="ctr">
                    <a:lnL w="19050" cap="flat" cmpd="sng" algn="ctr">
                      <a:solidFill>
                        <a:srgbClr val="333F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33F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33F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33F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lvl="1" algn="l">
                        <a:lnSpc>
                          <a:spcPct val="150000"/>
                        </a:lnSpc>
                      </a:pPr>
                      <a:endParaRPr lang="en-US" altLang="x-none" sz="1500" b="1" spc="-150" baseline="0" dirty="0">
                        <a:solidFill>
                          <a:srgbClr val="333F5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vl="1" algn="l">
                        <a:lnSpc>
                          <a:spcPct val="150000"/>
                        </a:lnSpc>
                      </a:pPr>
                      <a:r>
                        <a:rPr lang="en-US" altLang="x-none" sz="1500" b="1" spc="-150" baseline="0" dirty="0">
                          <a:solidFill>
                            <a:srgbClr val="333F5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1. </a:t>
                      </a:r>
                      <a:r>
                        <a:rPr lang="ko-KR" altLang="en-US" sz="1500" b="1" spc="-150" baseline="0" dirty="0">
                          <a:solidFill>
                            <a:srgbClr val="333F5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회사 콘도 구입</a:t>
                      </a:r>
                      <a:endParaRPr lang="en-US" altLang="x-none" sz="1500" b="1" spc="-150" baseline="0" dirty="0">
                        <a:solidFill>
                          <a:srgbClr val="333F5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vl="1" algn="l">
                        <a:lnSpc>
                          <a:spcPct val="150000"/>
                        </a:lnSpc>
                      </a:pPr>
                      <a:r>
                        <a:rPr lang="en-US" altLang="x-none" sz="1500" b="1" spc="-150" baseline="0" dirty="0">
                          <a:solidFill>
                            <a:srgbClr val="333F5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2. </a:t>
                      </a:r>
                      <a:r>
                        <a:rPr lang="x-none" altLang="en-US" sz="1500" b="1" spc="-150" baseline="0" dirty="0">
                          <a:solidFill>
                            <a:srgbClr val="333F5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우리사주</a:t>
                      </a:r>
                      <a:r>
                        <a:rPr lang="ko-KR" altLang="en-US" sz="1500" b="1" spc="-150" baseline="0" dirty="0">
                          <a:solidFill>
                            <a:srgbClr val="333F5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구입비 지원</a:t>
                      </a:r>
                      <a:endParaRPr lang="en-US" altLang="ko-KR" sz="1500" b="1" spc="-150" baseline="0" dirty="0">
                        <a:solidFill>
                          <a:srgbClr val="333F5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vl="1" algn="l">
                        <a:lnSpc>
                          <a:spcPct val="150000"/>
                        </a:lnSpc>
                      </a:pPr>
                      <a:r>
                        <a:rPr lang="en-US" altLang="ko-KR" sz="1500" b="1" spc="-150" baseline="0" dirty="0">
                          <a:solidFill>
                            <a:srgbClr val="333F5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3. </a:t>
                      </a:r>
                      <a:r>
                        <a:rPr lang="ko-KR" altLang="en-US" sz="1500" b="1" spc="-150" baseline="0" dirty="0">
                          <a:solidFill>
                            <a:srgbClr val="333F5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자녀 학자금 지급</a:t>
                      </a:r>
                      <a:r>
                        <a:rPr lang="en-US" altLang="ko-KR" sz="1500" b="1" spc="-150" baseline="0" dirty="0">
                          <a:solidFill>
                            <a:srgbClr val="333F5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. </a:t>
                      </a:r>
                      <a:r>
                        <a:rPr lang="ko-KR" altLang="en-US" sz="1500" b="1" spc="-150" baseline="0" dirty="0">
                          <a:solidFill>
                            <a:srgbClr val="333F5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대출</a:t>
                      </a:r>
                      <a:endParaRPr lang="en-US" altLang="ko-KR" sz="1500" b="1" spc="-150" baseline="0" dirty="0">
                        <a:solidFill>
                          <a:srgbClr val="333F5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vl="1" algn="l">
                        <a:lnSpc>
                          <a:spcPct val="150000"/>
                        </a:lnSpc>
                      </a:pPr>
                      <a:r>
                        <a:rPr lang="en-US" altLang="ko-KR" sz="1500" b="1" spc="-150" baseline="0" dirty="0">
                          <a:solidFill>
                            <a:srgbClr val="333F5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4. </a:t>
                      </a:r>
                      <a:r>
                        <a:rPr lang="ko-KR" altLang="en-US" sz="1500" b="1" spc="-150" baseline="0" dirty="0">
                          <a:solidFill>
                            <a:srgbClr val="333F5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주택 구입자금 대출</a:t>
                      </a:r>
                      <a:endParaRPr lang="en-US" altLang="ko-KR" sz="1500" b="1" spc="-150" baseline="0" dirty="0">
                        <a:solidFill>
                          <a:srgbClr val="333F5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800100" lvl="1" indent="-342900" algn="l">
                        <a:lnSpc>
                          <a:spcPct val="150000"/>
                        </a:lnSpc>
                        <a:buAutoNum type="arabicPeriod" startAt="5"/>
                      </a:pPr>
                      <a:r>
                        <a:rPr lang="ko-KR" altLang="en-US" sz="1500" b="1" spc="-150" baseline="0" dirty="0">
                          <a:solidFill>
                            <a:srgbClr val="333F5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저소득 근로자의 생활자금</a:t>
                      </a:r>
                      <a:endParaRPr lang="en-US" altLang="ko-KR" sz="1500" b="1" spc="-150" baseline="0" dirty="0">
                        <a:solidFill>
                          <a:srgbClr val="333F5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800100" lvl="1" indent="-342900" algn="l">
                        <a:lnSpc>
                          <a:spcPct val="150000"/>
                        </a:lnSpc>
                        <a:buAutoNum type="arabicPeriod" startAt="5"/>
                      </a:pPr>
                      <a:r>
                        <a:rPr lang="ko-KR" altLang="en-US" sz="1500" b="1" spc="-150" baseline="0" dirty="0">
                          <a:solidFill>
                            <a:srgbClr val="333F5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기숙사</a:t>
                      </a:r>
                      <a:r>
                        <a:rPr lang="en-US" altLang="ko-KR" sz="1500" b="1" spc="-150" baseline="0" dirty="0">
                          <a:solidFill>
                            <a:srgbClr val="333F5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lang="ko-KR" altLang="en-US" sz="1500" b="1" spc="-150" baseline="0" dirty="0">
                          <a:solidFill>
                            <a:srgbClr val="333F5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콘도</a:t>
                      </a:r>
                      <a:r>
                        <a:rPr lang="en-US" altLang="ko-KR" sz="1500" b="1" spc="-150" baseline="0" dirty="0">
                          <a:solidFill>
                            <a:srgbClr val="333F5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lang="ko-KR" altLang="en-US" sz="1500" b="1" spc="-150" baseline="0" dirty="0">
                          <a:solidFill>
                            <a:srgbClr val="333F5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보육시설</a:t>
                      </a:r>
                      <a:endParaRPr lang="en-US" altLang="ko-KR" sz="1500" b="1" spc="-150" baseline="0" dirty="0">
                        <a:solidFill>
                          <a:srgbClr val="333F5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457200" lvl="1" indent="0" algn="l">
                        <a:lnSpc>
                          <a:spcPct val="150000"/>
                        </a:lnSpc>
                        <a:buNone/>
                      </a:pPr>
                      <a:r>
                        <a:rPr lang="en-US" altLang="ko-KR" sz="1500" b="1" spc="-150" baseline="0" dirty="0">
                          <a:solidFill>
                            <a:srgbClr val="333F5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      </a:t>
                      </a:r>
                      <a:r>
                        <a:rPr lang="ko-KR" altLang="en-US" sz="1500" b="1" spc="-150" baseline="0" dirty="0">
                          <a:solidFill>
                            <a:srgbClr val="333F5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체육시설</a:t>
                      </a:r>
                      <a:r>
                        <a:rPr lang="en-US" altLang="ko-KR" sz="1500" b="1" spc="-150" baseline="0" dirty="0">
                          <a:solidFill>
                            <a:srgbClr val="333F5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,  </a:t>
                      </a:r>
                      <a:r>
                        <a:rPr lang="ko-KR" altLang="en-US" sz="1500" b="1" spc="-150" baseline="0" dirty="0" err="1">
                          <a:solidFill>
                            <a:srgbClr val="333F5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사내휴계실</a:t>
                      </a:r>
                      <a:endParaRPr lang="en-US" altLang="ko-KR" sz="1500" b="1" spc="-150" baseline="0" dirty="0">
                        <a:solidFill>
                          <a:srgbClr val="333F5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800100" lvl="1" indent="-342900" algn="l">
                        <a:lnSpc>
                          <a:spcPct val="150000"/>
                        </a:lnSpc>
                        <a:buAutoNum type="arabicPeriod" startAt="5"/>
                      </a:pPr>
                      <a:endParaRPr lang="en-US" altLang="x-none" sz="1500" b="1" spc="-150" baseline="0" dirty="0">
                        <a:solidFill>
                          <a:srgbClr val="333F5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vl="1" algn="l">
                        <a:lnSpc>
                          <a:spcPct val="150000"/>
                        </a:lnSpc>
                      </a:pPr>
                      <a:endParaRPr lang="en-US" altLang="x-none" sz="1500" b="1" spc="-100" baseline="0" dirty="0">
                        <a:solidFill>
                          <a:srgbClr val="333F5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2726" marR="72726" marT="36363" marB="36363" anchor="ctr">
                    <a:lnL w="19050" cap="flat" cmpd="sng" algn="ctr">
                      <a:solidFill>
                        <a:srgbClr val="333F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33F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33F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33F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42091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446962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247607" y="995016"/>
            <a:ext cx="9693100" cy="4986128"/>
            <a:chOff x="0" y="1097280"/>
            <a:chExt cx="10689335" cy="5498591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097280"/>
              <a:ext cx="10689335" cy="5498591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6448" y="1313688"/>
              <a:ext cx="9677400" cy="511454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2840736"/>
              <a:ext cx="10689335" cy="277367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27304" y="1636776"/>
              <a:ext cx="515112" cy="240791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33855" y="1572768"/>
              <a:ext cx="2316480" cy="402336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26591" y="1987296"/>
              <a:ext cx="664464" cy="664463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255264" y="5967984"/>
              <a:ext cx="2846832" cy="24384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72896" y="2097024"/>
              <a:ext cx="445008" cy="45720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44752" y="2121408"/>
              <a:ext cx="2889504" cy="43281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28530" y="1486994"/>
            <a:ext cx="464340" cy="215586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2775599" y="2229567"/>
            <a:ext cx="7001379" cy="3800104"/>
          </a:xfrm>
          <a:prstGeom prst="rect">
            <a:avLst/>
          </a:prstGeom>
        </p:spPr>
        <p:txBody>
          <a:bodyPr vert="horz" wrap="square" lIns="0" tIns="113436" rIns="0" bIns="0" rtlCol="0">
            <a:spAutoFit/>
          </a:bodyPr>
          <a:lstStyle/>
          <a:p>
            <a:pPr marL="199233" indent="-188292">
              <a:spcBef>
                <a:spcPts val="893"/>
              </a:spcBef>
              <a:buFont typeface=""/>
              <a:buChar char="■"/>
              <a:tabLst>
                <a:tab pos="199809" algn="l"/>
              </a:tabLst>
            </a:pPr>
            <a:r>
              <a:rPr sz="1270" spc="-59" dirty="0">
                <a:solidFill>
                  <a:srgbClr val="585858"/>
                </a:solidFill>
                <a:latin typeface="함초롬바탕"/>
                <a:cs typeface="함초롬바탕"/>
              </a:rPr>
              <a:t>법인세법</a:t>
            </a:r>
            <a:r>
              <a:rPr sz="1270" spc="-14" dirty="0">
                <a:solidFill>
                  <a:srgbClr val="585858"/>
                </a:solidFill>
                <a:latin typeface="함초롬바탕"/>
                <a:cs typeface="함초롬바탕"/>
              </a:rPr>
              <a:t> </a:t>
            </a:r>
            <a:r>
              <a:rPr sz="1270" spc="-59" dirty="0">
                <a:solidFill>
                  <a:srgbClr val="585858"/>
                </a:solidFill>
                <a:latin typeface="함초롬바탕"/>
                <a:cs typeface="함초롬바탕"/>
              </a:rPr>
              <a:t>시행령</a:t>
            </a:r>
            <a:r>
              <a:rPr sz="1270" spc="-9" dirty="0">
                <a:solidFill>
                  <a:srgbClr val="585858"/>
                </a:solidFill>
                <a:latin typeface="함초롬바탕"/>
                <a:cs typeface="함초롬바탕"/>
              </a:rPr>
              <a:t> 제19조(손비의</a:t>
            </a:r>
            <a:r>
              <a:rPr sz="1270" spc="-14" dirty="0">
                <a:solidFill>
                  <a:srgbClr val="585858"/>
                </a:solidFill>
                <a:latin typeface="함초롬바탕"/>
                <a:cs typeface="함초롬바탕"/>
              </a:rPr>
              <a:t> </a:t>
            </a:r>
            <a:r>
              <a:rPr sz="1270" spc="9" dirty="0">
                <a:solidFill>
                  <a:srgbClr val="585858"/>
                </a:solidFill>
                <a:latin typeface="함초롬바탕"/>
                <a:cs typeface="함초롬바탕"/>
              </a:rPr>
              <a:t>범위)</a:t>
            </a:r>
            <a:r>
              <a:rPr sz="1270" spc="-5" dirty="0">
                <a:solidFill>
                  <a:srgbClr val="585858"/>
                </a:solidFill>
                <a:latin typeface="함초롬바탕"/>
                <a:cs typeface="함초롬바탕"/>
              </a:rPr>
              <a:t> </a:t>
            </a:r>
            <a:r>
              <a:rPr sz="1043" spc="-18" dirty="0">
                <a:solidFill>
                  <a:srgbClr val="585858"/>
                </a:solidFill>
                <a:latin typeface="함초롬바탕"/>
                <a:cs typeface="함초롬바탕"/>
              </a:rPr>
              <a:t>법</a:t>
            </a:r>
            <a:r>
              <a:rPr sz="1043" spc="-45" dirty="0">
                <a:solidFill>
                  <a:srgbClr val="585858"/>
                </a:solidFill>
                <a:latin typeface="함초롬바탕"/>
                <a:cs typeface="함초롬바탕"/>
              </a:rPr>
              <a:t> </a:t>
            </a:r>
            <a:r>
              <a:rPr sz="1043" spc="5" dirty="0">
                <a:solidFill>
                  <a:srgbClr val="585858"/>
                </a:solidFill>
                <a:latin typeface="함초롬바탕"/>
                <a:cs typeface="함초롬바탕"/>
              </a:rPr>
              <a:t>제19조제1항에</a:t>
            </a:r>
            <a:r>
              <a:rPr sz="1043" spc="-109" dirty="0">
                <a:solidFill>
                  <a:srgbClr val="585858"/>
                </a:solidFill>
                <a:latin typeface="함초롬바탕"/>
                <a:cs typeface="함초롬바탕"/>
              </a:rPr>
              <a:t> </a:t>
            </a:r>
            <a:r>
              <a:rPr sz="1043" spc="-18" dirty="0">
                <a:solidFill>
                  <a:srgbClr val="585858"/>
                </a:solidFill>
                <a:latin typeface="함초롬바탕"/>
                <a:cs typeface="함초롬바탕"/>
              </a:rPr>
              <a:t>따른</a:t>
            </a:r>
            <a:r>
              <a:rPr sz="1043" spc="-68" dirty="0">
                <a:solidFill>
                  <a:srgbClr val="585858"/>
                </a:solidFill>
                <a:latin typeface="함초롬바탕"/>
                <a:cs typeface="함초롬바탕"/>
              </a:rPr>
              <a:t> </a:t>
            </a:r>
            <a:r>
              <a:rPr sz="1043" spc="-18" dirty="0">
                <a:solidFill>
                  <a:srgbClr val="585858"/>
                </a:solidFill>
                <a:latin typeface="함초롬바탕"/>
                <a:cs typeface="함초롬바탕"/>
              </a:rPr>
              <a:t>손실</a:t>
            </a:r>
            <a:r>
              <a:rPr sz="1043" spc="-68" dirty="0">
                <a:solidFill>
                  <a:srgbClr val="585858"/>
                </a:solidFill>
                <a:latin typeface="함초롬바탕"/>
                <a:cs typeface="함초롬바탕"/>
              </a:rPr>
              <a:t> </a:t>
            </a:r>
            <a:r>
              <a:rPr sz="1043" spc="-18" dirty="0">
                <a:solidFill>
                  <a:srgbClr val="585858"/>
                </a:solidFill>
                <a:latin typeface="함초롬바탕"/>
                <a:cs typeface="함초롬바탕"/>
              </a:rPr>
              <a:t>또는</a:t>
            </a:r>
            <a:r>
              <a:rPr sz="1043" spc="-41" dirty="0">
                <a:solidFill>
                  <a:srgbClr val="585858"/>
                </a:solidFill>
                <a:latin typeface="함초롬바탕"/>
                <a:cs typeface="함초롬바탕"/>
              </a:rPr>
              <a:t> </a:t>
            </a:r>
            <a:r>
              <a:rPr sz="1043" spc="14" dirty="0">
                <a:solidFill>
                  <a:srgbClr val="585858"/>
                </a:solidFill>
                <a:latin typeface="함초롬바탕"/>
                <a:cs typeface="함초롬바탕"/>
              </a:rPr>
              <a:t>비용[🕔하</a:t>
            </a:r>
            <a:r>
              <a:rPr sz="1043" spc="-113" dirty="0">
                <a:solidFill>
                  <a:srgbClr val="585858"/>
                </a:solidFill>
                <a:latin typeface="함초롬바탕"/>
                <a:cs typeface="함초롬바탕"/>
              </a:rPr>
              <a:t> </a:t>
            </a:r>
            <a:r>
              <a:rPr sz="1043" spc="9" dirty="0">
                <a:solidFill>
                  <a:srgbClr val="585858"/>
                </a:solidFill>
                <a:latin typeface="함초롬바탕"/>
                <a:cs typeface="함초롬바탕"/>
              </a:rPr>
              <a:t>“손비”(</a:t>
            </a:r>
            <a:r>
              <a:rPr sz="1043" spc="23" dirty="0">
                <a:solidFill>
                  <a:srgbClr val="585858"/>
                </a:solidFill>
                <a:latin typeface="함초롬바탕"/>
                <a:cs typeface="함초롬바탕"/>
              </a:rPr>
              <a:t>損</a:t>
            </a:r>
            <a:r>
              <a:rPr sz="1043" dirty="0">
                <a:solidFill>
                  <a:srgbClr val="585858"/>
                </a:solidFill>
                <a:latin typeface="함초롬바탕"/>
                <a:cs typeface="함초롬바탕"/>
              </a:rPr>
              <a:t>費</a:t>
            </a:r>
            <a:r>
              <a:rPr sz="1043" spc="59" dirty="0">
                <a:solidFill>
                  <a:srgbClr val="585858"/>
                </a:solidFill>
                <a:latin typeface="함초롬바탕"/>
                <a:cs typeface="함초롬바탕"/>
              </a:rPr>
              <a:t>)라</a:t>
            </a:r>
            <a:r>
              <a:rPr sz="1043" spc="-113" dirty="0">
                <a:solidFill>
                  <a:srgbClr val="585858"/>
                </a:solidFill>
                <a:latin typeface="함초롬바탕"/>
                <a:cs typeface="함초롬바탕"/>
              </a:rPr>
              <a:t> </a:t>
            </a:r>
            <a:r>
              <a:rPr sz="1043" spc="23" dirty="0">
                <a:solidFill>
                  <a:srgbClr val="585858"/>
                </a:solidFill>
                <a:latin typeface="함초롬바탕"/>
                <a:cs typeface="함초롬바탕"/>
              </a:rPr>
              <a:t>한다]은</a:t>
            </a:r>
            <a:r>
              <a:rPr sz="1043" spc="-86" dirty="0">
                <a:solidFill>
                  <a:srgbClr val="585858"/>
                </a:solidFill>
                <a:latin typeface="함초롬바탕"/>
                <a:cs typeface="함초롬바탕"/>
              </a:rPr>
              <a:t> </a:t>
            </a:r>
            <a:r>
              <a:rPr sz="1043" spc="-18" dirty="0">
                <a:solidFill>
                  <a:srgbClr val="585858"/>
                </a:solidFill>
                <a:latin typeface="함초롬바탕"/>
                <a:cs typeface="함초롬바탕"/>
              </a:rPr>
              <a:t>법</a:t>
            </a:r>
            <a:r>
              <a:rPr sz="1043" spc="-45" dirty="0">
                <a:solidFill>
                  <a:srgbClr val="585858"/>
                </a:solidFill>
                <a:latin typeface="함초롬바탕"/>
                <a:cs typeface="함초롬바탕"/>
              </a:rPr>
              <a:t> </a:t>
            </a:r>
            <a:r>
              <a:rPr sz="1043" spc="-18" dirty="0">
                <a:solidFill>
                  <a:srgbClr val="585858"/>
                </a:solidFill>
                <a:latin typeface="함초롬바탕"/>
                <a:cs typeface="함초롬바탕"/>
              </a:rPr>
              <a:t>및</a:t>
            </a:r>
            <a:endParaRPr sz="1043">
              <a:latin typeface="함초롬바탕"/>
              <a:cs typeface="함초롬바탕"/>
            </a:endParaRPr>
          </a:p>
          <a:p>
            <a:pPr marL="223993">
              <a:spcBef>
                <a:spcPts val="703"/>
              </a:spcBef>
            </a:pPr>
            <a:r>
              <a:rPr sz="1043" spc="-18" dirty="0">
                <a:solidFill>
                  <a:srgbClr val="585858"/>
                </a:solidFill>
                <a:latin typeface="함초롬바탕"/>
                <a:cs typeface="함초롬바탕"/>
              </a:rPr>
              <a:t>🕔</a:t>
            </a:r>
            <a:r>
              <a:rPr sz="1043" spc="-45" dirty="0">
                <a:solidFill>
                  <a:srgbClr val="585858"/>
                </a:solidFill>
                <a:latin typeface="함초롬바탕"/>
                <a:cs typeface="함초롬바탕"/>
              </a:rPr>
              <a:t> </a:t>
            </a:r>
            <a:r>
              <a:rPr sz="1043" spc="-18" dirty="0">
                <a:solidFill>
                  <a:srgbClr val="585858"/>
                </a:solidFill>
                <a:latin typeface="함초롬바탕"/>
                <a:cs typeface="함초롬바탕"/>
              </a:rPr>
              <a:t>영에서</a:t>
            </a:r>
            <a:r>
              <a:rPr sz="1043" spc="-91" dirty="0">
                <a:solidFill>
                  <a:srgbClr val="585858"/>
                </a:solidFill>
                <a:latin typeface="함초롬바탕"/>
                <a:cs typeface="함초롬바탕"/>
              </a:rPr>
              <a:t> </a:t>
            </a:r>
            <a:r>
              <a:rPr sz="1043" spc="-18" dirty="0">
                <a:solidFill>
                  <a:srgbClr val="585858"/>
                </a:solidFill>
                <a:latin typeface="함초롬바탕"/>
                <a:cs typeface="함초롬바탕"/>
              </a:rPr>
              <a:t>달리</a:t>
            </a:r>
            <a:r>
              <a:rPr sz="1043" spc="-68" dirty="0">
                <a:solidFill>
                  <a:srgbClr val="585858"/>
                </a:solidFill>
                <a:latin typeface="함초롬바탕"/>
                <a:cs typeface="함초롬바탕"/>
              </a:rPr>
              <a:t> </a:t>
            </a:r>
            <a:r>
              <a:rPr sz="1043" spc="-18" dirty="0">
                <a:solidFill>
                  <a:srgbClr val="585858"/>
                </a:solidFill>
                <a:latin typeface="함초롬바탕"/>
                <a:cs typeface="함초롬바탕"/>
              </a:rPr>
              <a:t>정하는</a:t>
            </a:r>
            <a:r>
              <a:rPr sz="1043" spc="-68" dirty="0">
                <a:solidFill>
                  <a:srgbClr val="585858"/>
                </a:solidFill>
                <a:latin typeface="함초롬바탕"/>
                <a:cs typeface="함초롬바탕"/>
              </a:rPr>
              <a:t> </a:t>
            </a:r>
            <a:r>
              <a:rPr sz="1043" spc="-18" dirty="0">
                <a:solidFill>
                  <a:srgbClr val="585858"/>
                </a:solidFill>
                <a:latin typeface="함초롬바탕"/>
                <a:cs typeface="함초롬바탕"/>
              </a:rPr>
              <a:t>것을</a:t>
            </a:r>
            <a:r>
              <a:rPr sz="1043" spc="-68" dirty="0">
                <a:solidFill>
                  <a:srgbClr val="585858"/>
                </a:solidFill>
                <a:latin typeface="함초롬바탕"/>
                <a:cs typeface="함초롬바탕"/>
              </a:rPr>
              <a:t> </a:t>
            </a:r>
            <a:r>
              <a:rPr sz="1043" spc="-18" dirty="0">
                <a:solidFill>
                  <a:srgbClr val="585858"/>
                </a:solidFill>
                <a:latin typeface="함초롬바탕"/>
                <a:cs typeface="함초롬바탕"/>
              </a:rPr>
              <a:t>제외하고는</a:t>
            </a:r>
            <a:r>
              <a:rPr sz="1043" spc="-113" dirty="0">
                <a:solidFill>
                  <a:srgbClr val="585858"/>
                </a:solidFill>
                <a:latin typeface="함초롬바탕"/>
                <a:cs typeface="함초롬바탕"/>
              </a:rPr>
              <a:t> </a:t>
            </a:r>
            <a:r>
              <a:rPr sz="1043" spc="-18" dirty="0">
                <a:solidFill>
                  <a:srgbClr val="585858"/>
                </a:solidFill>
                <a:latin typeface="함초롬바탕"/>
                <a:cs typeface="함초롬바탕"/>
              </a:rPr>
              <a:t>다음</a:t>
            </a:r>
            <a:r>
              <a:rPr sz="1043" spc="-45" dirty="0">
                <a:solidFill>
                  <a:srgbClr val="585858"/>
                </a:solidFill>
                <a:latin typeface="함초롬바탕"/>
                <a:cs typeface="함초롬바탕"/>
              </a:rPr>
              <a:t> </a:t>
            </a:r>
            <a:r>
              <a:rPr sz="1043" spc="-18" dirty="0">
                <a:solidFill>
                  <a:srgbClr val="585858"/>
                </a:solidFill>
                <a:latin typeface="함초롬바탕"/>
                <a:cs typeface="함초롬바탕"/>
              </a:rPr>
              <a:t>각</a:t>
            </a:r>
            <a:r>
              <a:rPr sz="1043" spc="-45" dirty="0">
                <a:solidFill>
                  <a:srgbClr val="585858"/>
                </a:solidFill>
                <a:latin typeface="함초롬바탕"/>
                <a:cs typeface="함초롬바탕"/>
              </a:rPr>
              <a:t> </a:t>
            </a:r>
            <a:r>
              <a:rPr sz="1043" spc="-18" dirty="0">
                <a:solidFill>
                  <a:srgbClr val="585858"/>
                </a:solidFill>
                <a:latin typeface="함초롬바탕"/>
                <a:cs typeface="함초롬바탕"/>
              </a:rPr>
              <a:t>호의</a:t>
            </a:r>
            <a:r>
              <a:rPr sz="1043" spc="-68" dirty="0">
                <a:solidFill>
                  <a:srgbClr val="585858"/>
                </a:solidFill>
                <a:latin typeface="함초롬바탕"/>
                <a:cs typeface="함초롬바탕"/>
              </a:rPr>
              <a:t> </a:t>
            </a:r>
            <a:r>
              <a:rPr sz="1043" spc="-18" dirty="0">
                <a:solidFill>
                  <a:srgbClr val="585858"/>
                </a:solidFill>
                <a:latin typeface="함초롬바탕"/>
                <a:cs typeface="함초롬바탕"/>
              </a:rPr>
              <a:t>것을</a:t>
            </a:r>
            <a:r>
              <a:rPr sz="1043" spc="-68" dirty="0">
                <a:solidFill>
                  <a:srgbClr val="585858"/>
                </a:solidFill>
                <a:latin typeface="함초롬바탕"/>
                <a:cs typeface="함초롬바탕"/>
              </a:rPr>
              <a:t> </a:t>
            </a:r>
            <a:r>
              <a:rPr sz="1043" spc="-18" dirty="0">
                <a:solidFill>
                  <a:srgbClr val="585858"/>
                </a:solidFill>
                <a:latin typeface="함초롬바탕"/>
                <a:cs typeface="함초롬바탕"/>
              </a:rPr>
              <a:t>포함한다.</a:t>
            </a:r>
            <a:endParaRPr sz="1043">
              <a:latin typeface="함초롬바탕"/>
              <a:cs typeface="함초롬바탕"/>
            </a:endParaRPr>
          </a:p>
          <a:p>
            <a:pPr marL="152016">
              <a:spcBef>
                <a:spcPts val="644"/>
              </a:spcBef>
            </a:pPr>
            <a:r>
              <a:rPr sz="1043" spc="54" dirty="0">
                <a:solidFill>
                  <a:srgbClr val="585858"/>
                </a:solidFill>
                <a:latin typeface="함초롬바탕"/>
                <a:cs typeface="함초롬바탕"/>
              </a:rPr>
              <a:t>22</a:t>
            </a:r>
            <a:r>
              <a:rPr sz="1043" spc="-18" dirty="0">
                <a:solidFill>
                  <a:srgbClr val="585858"/>
                </a:solidFill>
                <a:latin typeface="함초롬바탕"/>
                <a:cs typeface="함초롬바탕"/>
              </a:rPr>
              <a:t>.</a:t>
            </a:r>
            <a:r>
              <a:rPr sz="1043" spc="-68" dirty="0">
                <a:solidFill>
                  <a:srgbClr val="585858"/>
                </a:solidFill>
                <a:latin typeface="함초롬바탕"/>
                <a:cs typeface="함초롬바탕"/>
              </a:rPr>
              <a:t> </a:t>
            </a:r>
            <a:r>
              <a:rPr sz="1043" spc="-14" dirty="0">
                <a:solidFill>
                  <a:srgbClr val="585858"/>
                </a:solidFill>
                <a:latin typeface="함초롬바탕"/>
                <a:cs typeface="함초롬바탕"/>
              </a:rPr>
              <a:t>다</a:t>
            </a:r>
            <a:r>
              <a:rPr sz="1043" spc="-18" dirty="0">
                <a:solidFill>
                  <a:srgbClr val="585858"/>
                </a:solidFill>
                <a:latin typeface="함초롬바탕"/>
                <a:cs typeface="함초롬바탕"/>
              </a:rPr>
              <a:t>음</a:t>
            </a:r>
            <a:r>
              <a:rPr sz="1043" spc="-68" dirty="0">
                <a:solidFill>
                  <a:srgbClr val="585858"/>
                </a:solidFill>
                <a:latin typeface="함초롬바탕"/>
                <a:cs typeface="함초롬바탕"/>
              </a:rPr>
              <a:t> </a:t>
            </a:r>
            <a:r>
              <a:rPr sz="1043" spc="-18" dirty="0">
                <a:solidFill>
                  <a:srgbClr val="585858"/>
                </a:solidFill>
                <a:latin typeface="함초롬바탕"/>
                <a:cs typeface="함초롬바탕"/>
              </a:rPr>
              <a:t>각</a:t>
            </a:r>
            <a:r>
              <a:rPr sz="1043" spc="-45" dirty="0">
                <a:solidFill>
                  <a:srgbClr val="585858"/>
                </a:solidFill>
                <a:latin typeface="함초롬바탕"/>
                <a:cs typeface="함초롬바탕"/>
              </a:rPr>
              <a:t> </a:t>
            </a:r>
            <a:r>
              <a:rPr sz="1043" spc="-14" dirty="0">
                <a:solidFill>
                  <a:srgbClr val="585858"/>
                </a:solidFill>
                <a:latin typeface="함초롬바탕"/>
                <a:cs typeface="함초롬바탕"/>
              </a:rPr>
              <a:t>목</a:t>
            </a:r>
            <a:r>
              <a:rPr sz="1043" spc="-18" dirty="0">
                <a:solidFill>
                  <a:srgbClr val="585858"/>
                </a:solidFill>
                <a:latin typeface="함초롬바탕"/>
                <a:cs typeface="함초롬바탕"/>
              </a:rPr>
              <a:t>의</a:t>
            </a:r>
            <a:r>
              <a:rPr sz="1043" spc="-45" dirty="0">
                <a:solidFill>
                  <a:srgbClr val="585858"/>
                </a:solidFill>
                <a:latin typeface="함초롬바탕"/>
                <a:cs typeface="함초롬바탕"/>
              </a:rPr>
              <a:t> </a:t>
            </a:r>
            <a:r>
              <a:rPr sz="1043" spc="-14" dirty="0">
                <a:solidFill>
                  <a:srgbClr val="585858"/>
                </a:solidFill>
                <a:latin typeface="함초롬바탕"/>
                <a:cs typeface="함초롬바탕"/>
              </a:rPr>
              <a:t>기금</a:t>
            </a:r>
            <a:r>
              <a:rPr sz="1043" spc="-18" dirty="0">
                <a:solidFill>
                  <a:srgbClr val="585858"/>
                </a:solidFill>
                <a:latin typeface="함초롬바탕"/>
                <a:cs typeface="함초롬바탕"/>
              </a:rPr>
              <a:t>에</a:t>
            </a:r>
            <a:r>
              <a:rPr sz="1043" spc="-91" dirty="0">
                <a:solidFill>
                  <a:srgbClr val="585858"/>
                </a:solidFill>
                <a:latin typeface="함초롬바탕"/>
                <a:cs typeface="함초롬바탕"/>
              </a:rPr>
              <a:t> </a:t>
            </a:r>
            <a:r>
              <a:rPr sz="1043" spc="-14" dirty="0">
                <a:solidFill>
                  <a:srgbClr val="585858"/>
                </a:solidFill>
                <a:latin typeface="함초롬바탕"/>
                <a:cs typeface="함초롬바탕"/>
              </a:rPr>
              <a:t>출연하</a:t>
            </a:r>
            <a:r>
              <a:rPr sz="1043" spc="-18" dirty="0">
                <a:solidFill>
                  <a:srgbClr val="585858"/>
                </a:solidFill>
                <a:latin typeface="함초롬바탕"/>
                <a:cs typeface="함초롬바탕"/>
              </a:rPr>
              <a:t>는</a:t>
            </a:r>
            <a:r>
              <a:rPr sz="1043" spc="-91" dirty="0">
                <a:solidFill>
                  <a:srgbClr val="585858"/>
                </a:solidFill>
                <a:latin typeface="함초롬바탕"/>
                <a:cs typeface="함초롬바탕"/>
              </a:rPr>
              <a:t> </a:t>
            </a:r>
            <a:r>
              <a:rPr sz="1043" spc="-14" dirty="0">
                <a:solidFill>
                  <a:srgbClr val="585858"/>
                </a:solidFill>
                <a:latin typeface="함초롬바탕"/>
                <a:cs typeface="함초롬바탕"/>
              </a:rPr>
              <a:t>금</a:t>
            </a:r>
            <a:r>
              <a:rPr sz="1043" spc="-18" dirty="0">
                <a:solidFill>
                  <a:srgbClr val="585858"/>
                </a:solidFill>
                <a:latin typeface="함초롬바탕"/>
                <a:cs typeface="함초롬바탕"/>
              </a:rPr>
              <a:t>품</a:t>
            </a:r>
            <a:endParaRPr sz="1043">
              <a:latin typeface="함초롬바탕"/>
              <a:cs typeface="함초롬바탕"/>
            </a:endParaRPr>
          </a:p>
          <a:p>
            <a:pPr marL="223993">
              <a:spcBef>
                <a:spcPts val="662"/>
              </a:spcBef>
            </a:pPr>
            <a:r>
              <a:rPr sz="1043" spc="-14" dirty="0">
                <a:solidFill>
                  <a:srgbClr val="585858"/>
                </a:solidFill>
                <a:latin typeface="함초롬바탕"/>
                <a:cs typeface="함초롬바탕"/>
              </a:rPr>
              <a:t>가</a:t>
            </a:r>
            <a:r>
              <a:rPr sz="1043" spc="-18" dirty="0">
                <a:solidFill>
                  <a:srgbClr val="585858"/>
                </a:solidFill>
                <a:latin typeface="함초롬바탕"/>
                <a:cs typeface="함초롬바탕"/>
              </a:rPr>
              <a:t>.</a:t>
            </a:r>
            <a:r>
              <a:rPr sz="1043" spc="-68" dirty="0">
                <a:solidFill>
                  <a:srgbClr val="585858"/>
                </a:solidFill>
                <a:latin typeface="함초롬바탕"/>
                <a:cs typeface="함초롬바탕"/>
              </a:rPr>
              <a:t> </a:t>
            </a:r>
            <a:r>
              <a:rPr sz="1043" spc="-14" dirty="0">
                <a:solidFill>
                  <a:srgbClr val="585858"/>
                </a:solidFill>
                <a:latin typeface="함초롬바탕"/>
                <a:cs typeface="함초롬바탕"/>
              </a:rPr>
              <a:t>해</a:t>
            </a:r>
            <a:r>
              <a:rPr sz="1043" spc="-18" dirty="0">
                <a:solidFill>
                  <a:srgbClr val="585858"/>
                </a:solidFill>
                <a:latin typeface="함초롬바탕"/>
                <a:cs typeface="함초롬바탕"/>
              </a:rPr>
              <a:t>당</a:t>
            </a:r>
            <a:r>
              <a:rPr sz="1043" spc="-68" dirty="0">
                <a:solidFill>
                  <a:srgbClr val="585858"/>
                </a:solidFill>
                <a:latin typeface="함초롬바탕"/>
                <a:cs typeface="함초롬바탕"/>
              </a:rPr>
              <a:t> </a:t>
            </a:r>
            <a:r>
              <a:rPr sz="1043" spc="-14" dirty="0">
                <a:solidFill>
                  <a:srgbClr val="585858"/>
                </a:solidFill>
                <a:latin typeface="함초롬바탕"/>
                <a:cs typeface="함초롬바탕"/>
              </a:rPr>
              <a:t>내국법인</a:t>
            </a:r>
            <a:r>
              <a:rPr sz="1043" spc="-23" dirty="0">
                <a:solidFill>
                  <a:srgbClr val="585858"/>
                </a:solidFill>
                <a:latin typeface="함초롬바탕"/>
                <a:cs typeface="함초롬바탕"/>
              </a:rPr>
              <a:t>🕔</a:t>
            </a:r>
            <a:r>
              <a:rPr sz="1043" spc="-91" dirty="0">
                <a:solidFill>
                  <a:srgbClr val="585858"/>
                </a:solidFill>
                <a:latin typeface="함초롬바탕"/>
                <a:cs typeface="함초롬바탕"/>
              </a:rPr>
              <a:t> </a:t>
            </a:r>
            <a:r>
              <a:rPr sz="1043" spc="-14" dirty="0">
                <a:solidFill>
                  <a:srgbClr val="585858"/>
                </a:solidFill>
                <a:latin typeface="함초롬바탕"/>
                <a:cs typeface="함초롬바탕"/>
              </a:rPr>
              <a:t>설립한</a:t>
            </a:r>
            <a:r>
              <a:rPr sz="1043" spc="-5" dirty="0">
                <a:solidFill>
                  <a:srgbClr val="585858"/>
                </a:solidFill>
                <a:latin typeface="함초롬바탕"/>
                <a:cs typeface="함초롬바탕"/>
              </a:rPr>
              <a:t>「</a:t>
            </a:r>
            <a:r>
              <a:rPr sz="1043" spc="-36" dirty="0">
                <a:solidFill>
                  <a:srgbClr val="585858"/>
                </a:solidFill>
                <a:latin typeface="함초롬바탕"/>
                <a:cs typeface="함초롬바탕"/>
              </a:rPr>
              <a:t>근</a:t>
            </a:r>
            <a:r>
              <a:rPr sz="1043" spc="-14" dirty="0">
                <a:solidFill>
                  <a:srgbClr val="585858"/>
                </a:solidFill>
                <a:latin typeface="함초롬바탕"/>
                <a:cs typeface="함초롬바탕"/>
              </a:rPr>
              <a:t>로</a:t>
            </a:r>
            <a:r>
              <a:rPr sz="1043" spc="-36" dirty="0">
                <a:solidFill>
                  <a:srgbClr val="585858"/>
                </a:solidFill>
                <a:latin typeface="함초롬바탕"/>
                <a:cs typeface="함초롬바탕"/>
              </a:rPr>
              <a:t>복지기</a:t>
            </a:r>
            <a:r>
              <a:rPr sz="1043" spc="-14" dirty="0">
                <a:solidFill>
                  <a:srgbClr val="585858"/>
                </a:solidFill>
                <a:latin typeface="함초롬바탕"/>
                <a:cs typeface="함초롬바탕"/>
              </a:rPr>
              <a:t>본</a:t>
            </a:r>
            <a:r>
              <a:rPr sz="1043" spc="-36" dirty="0">
                <a:solidFill>
                  <a:srgbClr val="585858"/>
                </a:solidFill>
                <a:latin typeface="함초롬바탕"/>
                <a:cs typeface="함초롬바탕"/>
              </a:rPr>
              <a:t>법</a:t>
            </a:r>
            <a:r>
              <a:rPr sz="1043" spc="-5" dirty="0">
                <a:solidFill>
                  <a:srgbClr val="585858"/>
                </a:solidFill>
                <a:latin typeface="함초롬바탕"/>
                <a:cs typeface="함초롬바탕"/>
              </a:rPr>
              <a:t>」</a:t>
            </a:r>
            <a:r>
              <a:rPr sz="1043" spc="-36" dirty="0">
                <a:solidFill>
                  <a:srgbClr val="585858"/>
                </a:solidFill>
                <a:latin typeface="함초롬바탕"/>
                <a:cs typeface="함초롬바탕"/>
              </a:rPr>
              <a:t>제</a:t>
            </a:r>
            <a:r>
              <a:rPr sz="1043" spc="32" dirty="0">
                <a:solidFill>
                  <a:srgbClr val="585858"/>
                </a:solidFill>
                <a:latin typeface="함초롬바탕"/>
                <a:cs typeface="함초롬바탕"/>
              </a:rPr>
              <a:t>50</a:t>
            </a:r>
            <a:r>
              <a:rPr sz="1043" spc="-14" dirty="0">
                <a:solidFill>
                  <a:srgbClr val="585858"/>
                </a:solidFill>
                <a:latin typeface="함초롬바탕"/>
                <a:cs typeface="함초롬바탕"/>
              </a:rPr>
              <a:t>조</a:t>
            </a:r>
            <a:r>
              <a:rPr sz="1043" spc="-18" dirty="0">
                <a:solidFill>
                  <a:srgbClr val="585858"/>
                </a:solidFill>
                <a:latin typeface="함초롬바탕"/>
                <a:cs typeface="함초롬바탕"/>
              </a:rPr>
              <a:t>에</a:t>
            </a:r>
            <a:r>
              <a:rPr sz="1043" spc="-113" dirty="0">
                <a:solidFill>
                  <a:srgbClr val="585858"/>
                </a:solidFill>
                <a:latin typeface="함초롬바탕"/>
                <a:cs typeface="함초롬바탕"/>
              </a:rPr>
              <a:t> </a:t>
            </a:r>
            <a:r>
              <a:rPr sz="1043" spc="-14" dirty="0">
                <a:solidFill>
                  <a:srgbClr val="585858"/>
                </a:solidFill>
                <a:latin typeface="함초롬바탕"/>
                <a:cs typeface="함초롬바탕"/>
              </a:rPr>
              <a:t>따</a:t>
            </a:r>
            <a:r>
              <a:rPr sz="1043" spc="-18" dirty="0">
                <a:solidFill>
                  <a:srgbClr val="585858"/>
                </a:solidFill>
                <a:latin typeface="함초롬바탕"/>
                <a:cs typeface="함초롬바탕"/>
              </a:rPr>
              <a:t>른</a:t>
            </a:r>
            <a:r>
              <a:rPr sz="1043" spc="-68" dirty="0">
                <a:solidFill>
                  <a:srgbClr val="585858"/>
                </a:solidFill>
                <a:latin typeface="함초롬바탕"/>
                <a:cs typeface="함초롬바탕"/>
              </a:rPr>
              <a:t> </a:t>
            </a:r>
            <a:r>
              <a:rPr sz="1043" spc="-14" dirty="0">
                <a:solidFill>
                  <a:srgbClr val="585858"/>
                </a:solidFill>
                <a:latin typeface="함초롬바탕"/>
                <a:cs typeface="함초롬바탕"/>
              </a:rPr>
              <a:t>사내근로</a:t>
            </a:r>
            <a:r>
              <a:rPr sz="1043" spc="-36" dirty="0">
                <a:solidFill>
                  <a:srgbClr val="585858"/>
                </a:solidFill>
                <a:latin typeface="함초롬바탕"/>
                <a:cs typeface="함초롬바탕"/>
              </a:rPr>
              <a:t>복</a:t>
            </a:r>
            <a:r>
              <a:rPr sz="1043" spc="-14" dirty="0">
                <a:solidFill>
                  <a:srgbClr val="585858"/>
                </a:solidFill>
                <a:latin typeface="함초롬바탕"/>
                <a:cs typeface="함초롬바탕"/>
              </a:rPr>
              <a:t>지</a:t>
            </a:r>
            <a:r>
              <a:rPr sz="1043" spc="-36" dirty="0">
                <a:solidFill>
                  <a:srgbClr val="585858"/>
                </a:solidFill>
                <a:latin typeface="함초롬바탕"/>
                <a:cs typeface="함초롬바탕"/>
              </a:rPr>
              <a:t>기</a:t>
            </a:r>
            <a:r>
              <a:rPr sz="1043" spc="-18" dirty="0">
                <a:solidFill>
                  <a:srgbClr val="585858"/>
                </a:solidFill>
                <a:latin typeface="함초롬바탕"/>
                <a:cs typeface="함초롬바탕"/>
              </a:rPr>
              <a:t>금</a:t>
            </a:r>
            <a:endParaRPr sz="1043">
              <a:latin typeface="함초롬바탕"/>
              <a:cs typeface="함초롬바탕"/>
            </a:endParaRPr>
          </a:p>
          <a:p>
            <a:pPr marL="223993" marR="499234">
              <a:lnSpc>
                <a:spcPts val="1913"/>
              </a:lnSpc>
              <a:spcBef>
                <a:spcPts val="154"/>
              </a:spcBef>
            </a:pPr>
            <a:r>
              <a:rPr sz="1043" spc="-18" dirty="0">
                <a:solidFill>
                  <a:srgbClr val="585858"/>
                </a:solidFill>
                <a:latin typeface="함초롬바탕"/>
                <a:cs typeface="함초롬바탕"/>
              </a:rPr>
              <a:t>나.</a:t>
            </a:r>
            <a:r>
              <a:rPr sz="1043" spc="-68" dirty="0">
                <a:solidFill>
                  <a:srgbClr val="585858"/>
                </a:solidFill>
                <a:latin typeface="함초롬바탕"/>
                <a:cs typeface="함초롬바탕"/>
              </a:rPr>
              <a:t> </a:t>
            </a:r>
            <a:r>
              <a:rPr sz="1043" spc="-18" dirty="0">
                <a:solidFill>
                  <a:srgbClr val="585858"/>
                </a:solidFill>
                <a:latin typeface="함초롬바탕"/>
                <a:cs typeface="함초롬바탕"/>
              </a:rPr>
              <a:t>해당</a:t>
            </a:r>
            <a:r>
              <a:rPr sz="1043" spc="-68" dirty="0">
                <a:solidFill>
                  <a:srgbClr val="585858"/>
                </a:solidFill>
                <a:latin typeface="함초롬바탕"/>
                <a:cs typeface="함초롬바탕"/>
              </a:rPr>
              <a:t> </a:t>
            </a:r>
            <a:r>
              <a:rPr sz="1043" spc="-18" dirty="0">
                <a:solidFill>
                  <a:srgbClr val="585858"/>
                </a:solidFill>
                <a:latin typeface="함초롬바탕"/>
                <a:cs typeface="함초롬바탕"/>
              </a:rPr>
              <a:t>내국법인과</a:t>
            </a:r>
            <a:r>
              <a:rPr sz="1043" spc="-86" dirty="0">
                <a:solidFill>
                  <a:srgbClr val="585858"/>
                </a:solidFill>
                <a:latin typeface="함초롬바탕"/>
                <a:cs typeface="함초롬바탕"/>
              </a:rPr>
              <a:t> </a:t>
            </a:r>
            <a:r>
              <a:rPr sz="1043" spc="-18" dirty="0">
                <a:solidFill>
                  <a:srgbClr val="585858"/>
                </a:solidFill>
                <a:latin typeface="함초롬바탕"/>
                <a:cs typeface="함초롬바탕"/>
              </a:rPr>
              <a:t>다른</a:t>
            </a:r>
            <a:r>
              <a:rPr sz="1043" spc="-68" dirty="0">
                <a:solidFill>
                  <a:srgbClr val="585858"/>
                </a:solidFill>
                <a:latin typeface="함초롬바탕"/>
                <a:cs typeface="함초롬바탕"/>
              </a:rPr>
              <a:t> </a:t>
            </a:r>
            <a:r>
              <a:rPr sz="1043" spc="-18" dirty="0">
                <a:solidFill>
                  <a:srgbClr val="585858"/>
                </a:solidFill>
                <a:latin typeface="함초롬바탕"/>
                <a:cs typeface="함초롬바탕"/>
              </a:rPr>
              <a:t>내국법인</a:t>
            </a:r>
            <a:r>
              <a:rPr sz="1043" spc="-86" dirty="0">
                <a:solidFill>
                  <a:srgbClr val="585858"/>
                </a:solidFill>
                <a:latin typeface="함초롬바탕"/>
                <a:cs typeface="함초롬바탕"/>
              </a:rPr>
              <a:t> </a:t>
            </a:r>
            <a:r>
              <a:rPr sz="1043" spc="-18" dirty="0">
                <a:solidFill>
                  <a:srgbClr val="585858"/>
                </a:solidFill>
                <a:latin typeface="함초롬바탕"/>
                <a:cs typeface="함초롬바탕"/>
              </a:rPr>
              <a:t>간에</a:t>
            </a:r>
            <a:r>
              <a:rPr sz="1043" spc="-68" dirty="0">
                <a:solidFill>
                  <a:srgbClr val="585858"/>
                </a:solidFill>
                <a:latin typeface="함초롬바탕"/>
                <a:cs typeface="함초롬바탕"/>
              </a:rPr>
              <a:t> </a:t>
            </a:r>
            <a:r>
              <a:rPr sz="1043" spc="-18" dirty="0">
                <a:solidFill>
                  <a:srgbClr val="585858"/>
                </a:solidFill>
                <a:latin typeface="함초롬바탕"/>
                <a:cs typeface="함초롬바탕"/>
              </a:rPr>
              <a:t>공동으로</a:t>
            </a:r>
            <a:r>
              <a:rPr sz="1043" spc="-91" dirty="0">
                <a:solidFill>
                  <a:srgbClr val="585858"/>
                </a:solidFill>
                <a:latin typeface="함초롬바탕"/>
                <a:cs typeface="함초롬바탕"/>
              </a:rPr>
              <a:t> </a:t>
            </a:r>
            <a:r>
              <a:rPr sz="1043" spc="-14" dirty="0">
                <a:solidFill>
                  <a:srgbClr val="585858"/>
                </a:solidFill>
                <a:latin typeface="함초롬바탕"/>
                <a:cs typeface="함초롬바탕"/>
              </a:rPr>
              <a:t>설립한</a:t>
            </a:r>
            <a:r>
              <a:rPr sz="1043" spc="-5" dirty="0">
                <a:solidFill>
                  <a:srgbClr val="585858"/>
                </a:solidFill>
                <a:latin typeface="함초롬바탕"/>
                <a:cs typeface="함초롬바탕"/>
              </a:rPr>
              <a:t>「</a:t>
            </a:r>
            <a:r>
              <a:rPr sz="1043" spc="-32" dirty="0">
                <a:solidFill>
                  <a:srgbClr val="585858"/>
                </a:solidFill>
                <a:latin typeface="함초롬바탕"/>
                <a:cs typeface="함초롬바탕"/>
              </a:rPr>
              <a:t>근로복지기본법</a:t>
            </a:r>
            <a:r>
              <a:rPr sz="1043" spc="-5" dirty="0">
                <a:solidFill>
                  <a:srgbClr val="585858"/>
                </a:solidFill>
                <a:latin typeface="함초롬바탕"/>
                <a:cs typeface="함초롬바탕"/>
              </a:rPr>
              <a:t>」</a:t>
            </a:r>
            <a:r>
              <a:rPr sz="1043" spc="-91" dirty="0">
                <a:solidFill>
                  <a:srgbClr val="585858"/>
                </a:solidFill>
                <a:latin typeface="함초롬바탕"/>
                <a:cs typeface="함초롬바탕"/>
              </a:rPr>
              <a:t> </a:t>
            </a:r>
            <a:r>
              <a:rPr sz="1043" spc="9" dirty="0">
                <a:solidFill>
                  <a:srgbClr val="585858"/>
                </a:solidFill>
                <a:latin typeface="함초롬바탕"/>
                <a:cs typeface="함초롬바탕"/>
              </a:rPr>
              <a:t>제86조의2에</a:t>
            </a:r>
            <a:r>
              <a:rPr sz="1043" spc="-113" dirty="0">
                <a:solidFill>
                  <a:srgbClr val="585858"/>
                </a:solidFill>
                <a:latin typeface="함초롬바탕"/>
                <a:cs typeface="함초롬바탕"/>
              </a:rPr>
              <a:t> </a:t>
            </a:r>
            <a:r>
              <a:rPr sz="1043" spc="-18" dirty="0">
                <a:solidFill>
                  <a:srgbClr val="585858"/>
                </a:solidFill>
                <a:latin typeface="함초롬바탕"/>
                <a:cs typeface="함초롬바탕"/>
              </a:rPr>
              <a:t>따른</a:t>
            </a:r>
            <a:r>
              <a:rPr sz="1043" spc="-41" dirty="0">
                <a:solidFill>
                  <a:srgbClr val="585858"/>
                </a:solidFill>
                <a:latin typeface="함초롬바탕"/>
                <a:cs typeface="함초롬바탕"/>
              </a:rPr>
              <a:t> </a:t>
            </a:r>
            <a:r>
              <a:rPr sz="1043" spc="-23" dirty="0">
                <a:solidFill>
                  <a:srgbClr val="585858"/>
                </a:solidFill>
                <a:latin typeface="함초롬바탕"/>
                <a:cs typeface="함초롬바탕"/>
              </a:rPr>
              <a:t>공동근로복지기금 </a:t>
            </a:r>
            <a:r>
              <a:rPr sz="1043" spc="-299" dirty="0">
                <a:solidFill>
                  <a:srgbClr val="585858"/>
                </a:solidFill>
                <a:latin typeface="함초롬바탕"/>
                <a:cs typeface="함초롬바탕"/>
              </a:rPr>
              <a:t> </a:t>
            </a:r>
            <a:r>
              <a:rPr sz="1043" spc="-18" dirty="0">
                <a:solidFill>
                  <a:srgbClr val="585858"/>
                </a:solidFill>
                <a:latin typeface="함초롬바탕"/>
                <a:cs typeface="함초롬바탕"/>
              </a:rPr>
              <a:t>다.</a:t>
            </a:r>
            <a:r>
              <a:rPr sz="1043" spc="-63" dirty="0">
                <a:solidFill>
                  <a:srgbClr val="585858"/>
                </a:solidFill>
                <a:latin typeface="함초롬바탕"/>
                <a:cs typeface="함초롬바탕"/>
              </a:rPr>
              <a:t> </a:t>
            </a:r>
            <a:r>
              <a:rPr sz="1043" spc="-18" dirty="0">
                <a:solidFill>
                  <a:srgbClr val="585858"/>
                </a:solidFill>
                <a:latin typeface="함초롬바탕"/>
                <a:cs typeface="함초롬바탕"/>
              </a:rPr>
              <a:t>해당</a:t>
            </a:r>
            <a:r>
              <a:rPr sz="1043" spc="-63" dirty="0">
                <a:solidFill>
                  <a:srgbClr val="585858"/>
                </a:solidFill>
                <a:latin typeface="함초롬바탕"/>
                <a:cs typeface="함초롬바탕"/>
              </a:rPr>
              <a:t> </a:t>
            </a:r>
            <a:r>
              <a:rPr sz="1043" spc="-14" dirty="0">
                <a:solidFill>
                  <a:srgbClr val="585858"/>
                </a:solidFill>
                <a:latin typeface="함초롬바탕"/>
                <a:cs typeface="함초롬바탕"/>
              </a:rPr>
              <a:t>내국법인의</a:t>
            </a:r>
            <a:r>
              <a:rPr sz="1043" spc="-5" dirty="0">
                <a:solidFill>
                  <a:srgbClr val="585858"/>
                </a:solidFill>
                <a:latin typeface="함초롬바탕"/>
                <a:cs typeface="함초롬바탕"/>
              </a:rPr>
              <a:t>「</a:t>
            </a:r>
            <a:r>
              <a:rPr sz="1043" spc="-36" dirty="0">
                <a:solidFill>
                  <a:srgbClr val="585858"/>
                </a:solidFill>
                <a:latin typeface="함초롬바탕"/>
                <a:cs typeface="함초롬바탕"/>
              </a:rPr>
              <a:t>조세특례제한법</a:t>
            </a:r>
            <a:r>
              <a:rPr sz="1043" spc="-5" dirty="0">
                <a:solidFill>
                  <a:srgbClr val="585858"/>
                </a:solidFill>
                <a:latin typeface="함초롬바탕"/>
                <a:cs typeface="함초롬바탕"/>
              </a:rPr>
              <a:t>」</a:t>
            </a:r>
            <a:r>
              <a:rPr sz="1043" spc="-9" dirty="0">
                <a:solidFill>
                  <a:srgbClr val="585858"/>
                </a:solidFill>
                <a:latin typeface="함초롬바탕"/>
                <a:cs typeface="함초롬바탕"/>
              </a:rPr>
              <a:t>제8조의3제1항제1호에</a:t>
            </a:r>
            <a:r>
              <a:rPr sz="1043" spc="-113" dirty="0">
                <a:solidFill>
                  <a:srgbClr val="585858"/>
                </a:solidFill>
                <a:latin typeface="함초롬바탕"/>
                <a:cs typeface="함초롬바탕"/>
              </a:rPr>
              <a:t> </a:t>
            </a:r>
            <a:r>
              <a:rPr sz="1043" spc="-18" dirty="0">
                <a:solidFill>
                  <a:srgbClr val="585858"/>
                </a:solidFill>
                <a:latin typeface="함초롬바탕"/>
                <a:cs typeface="함초롬바탕"/>
              </a:rPr>
              <a:t>따른</a:t>
            </a:r>
            <a:r>
              <a:rPr sz="1043" spc="-63" dirty="0">
                <a:solidFill>
                  <a:srgbClr val="585858"/>
                </a:solidFill>
                <a:latin typeface="함초롬바탕"/>
                <a:cs typeface="함초롬바탕"/>
              </a:rPr>
              <a:t> </a:t>
            </a:r>
            <a:r>
              <a:rPr sz="1043" spc="-18" dirty="0">
                <a:solidFill>
                  <a:srgbClr val="585858"/>
                </a:solidFill>
                <a:latin typeface="함초롬바탕"/>
                <a:cs typeface="함초롬바탕"/>
              </a:rPr>
              <a:t>협력중소기업🕔</a:t>
            </a:r>
            <a:r>
              <a:rPr sz="1043" spc="-109" dirty="0">
                <a:solidFill>
                  <a:srgbClr val="585858"/>
                </a:solidFill>
                <a:latin typeface="함초롬바탕"/>
                <a:cs typeface="함초롬바탕"/>
              </a:rPr>
              <a:t> </a:t>
            </a:r>
            <a:r>
              <a:rPr sz="1043" spc="-18" dirty="0">
                <a:solidFill>
                  <a:srgbClr val="585858"/>
                </a:solidFill>
                <a:latin typeface="함초롬바탕"/>
                <a:cs typeface="함초롬바탕"/>
              </a:rPr>
              <a:t>설립한</a:t>
            </a:r>
            <a:r>
              <a:rPr sz="1043" spc="-63" dirty="0">
                <a:solidFill>
                  <a:srgbClr val="585858"/>
                </a:solidFill>
                <a:latin typeface="함초롬바탕"/>
                <a:cs typeface="함초롬바탕"/>
              </a:rPr>
              <a:t> </a:t>
            </a:r>
            <a:r>
              <a:rPr sz="1043" spc="-5" dirty="0">
                <a:solidFill>
                  <a:srgbClr val="585858"/>
                </a:solidFill>
                <a:latin typeface="함초롬바탕"/>
                <a:cs typeface="함초롬바탕"/>
              </a:rPr>
              <a:t>「</a:t>
            </a:r>
            <a:r>
              <a:rPr sz="1043" spc="-27" dirty="0">
                <a:solidFill>
                  <a:srgbClr val="585858"/>
                </a:solidFill>
                <a:latin typeface="함초롬바탕"/>
                <a:cs typeface="함초롬바탕"/>
              </a:rPr>
              <a:t>근로복지기본법</a:t>
            </a:r>
            <a:r>
              <a:rPr sz="1043" spc="-5" dirty="0">
                <a:solidFill>
                  <a:srgbClr val="585858"/>
                </a:solidFill>
                <a:latin typeface="함초롬바탕"/>
                <a:cs typeface="함초롬바탕"/>
              </a:rPr>
              <a:t>」</a:t>
            </a:r>
            <a:endParaRPr sz="1043">
              <a:latin typeface="함초롬바탕"/>
              <a:cs typeface="함초롬바탕"/>
            </a:endParaRPr>
          </a:p>
          <a:p>
            <a:pPr marL="397889">
              <a:spcBef>
                <a:spcPts val="472"/>
              </a:spcBef>
            </a:pPr>
            <a:r>
              <a:rPr sz="1043" spc="-14" dirty="0">
                <a:solidFill>
                  <a:srgbClr val="585858"/>
                </a:solidFill>
                <a:latin typeface="함초롬바탕"/>
                <a:cs typeface="함초롬바탕"/>
              </a:rPr>
              <a:t>제</a:t>
            </a:r>
            <a:r>
              <a:rPr sz="1043" spc="54" dirty="0">
                <a:solidFill>
                  <a:srgbClr val="585858"/>
                </a:solidFill>
                <a:latin typeface="함초롬바탕"/>
                <a:cs typeface="함초롬바탕"/>
              </a:rPr>
              <a:t>50</a:t>
            </a:r>
            <a:r>
              <a:rPr sz="1043" spc="-14" dirty="0">
                <a:solidFill>
                  <a:srgbClr val="585858"/>
                </a:solidFill>
                <a:latin typeface="함초롬바탕"/>
                <a:cs typeface="함초롬바탕"/>
              </a:rPr>
              <a:t>조</a:t>
            </a:r>
            <a:r>
              <a:rPr sz="1043" spc="-18" dirty="0">
                <a:solidFill>
                  <a:srgbClr val="585858"/>
                </a:solidFill>
                <a:latin typeface="함초롬바탕"/>
                <a:cs typeface="함초롬바탕"/>
              </a:rPr>
              <a:t>에</a:t>
            </a:r>
            <a:r>
              <a:rPr sz="1043" spc="-113" dirty="0">
                <a:solidFill>
                  <a:srgbClr val="585858"/>
                </a:solidFill>
                <a:latin typeface="함초롬바탕"/>
                <a:cs typeface="함초롬바탕"/>
              </a:rPr>
              <a:t> </a:t>
            </a:r>
            <a:r>
              <a:rPr sz="1043" spc="-14" dirty="0">
                <a:solidFill>
                  <a:srgbClr val="585858"/>
                </a:solidFill>
                <a:latin typeface="함초롬바탕"/>
                <a:cs typeface="함초롬바탕"/>
              </a:rPr>
              <a:t>따</a:t>
            </a:r>
            <a:r>
              <a:rPr sz="1043" spc="-18" dirty="0">
                <a:solidFill>
                  <a:srgbClr val="585858"/>
                </a:solidFill>
                <a:latin typeface="함초롬바탕"/>
                <a:cs typeface="함초롬바탕"/>
              </a:rPr>
              <a:t>른</a:t>
            </a:r>
            <a:r>
              <a:rPr sz="1043" spc="-45" dirty="0">
                <a:solidFill>
                  <a:srgbClr val="585858"/>
                </a:solidFill>
                <a:latin typeface="함초롬바탕"/>
                <a:cs typeface="함초롬바탕"/>
              </a:rPr>
              <a:t> </a:t>
            </a:r>
            <a:r>
              <a:rPr sz="1043" spc="-14" dirty="0">
                <a:solidFill>
                  <a:srgbClr val="585858"/>
                </a:solidFill>
                <a:latin typeface="함초롬바탕"/>
                <a:cs typeface="함초롬바탕"/>
              </a:rPr>
              <a:t>사내근로</a:t>
            </a:r>
            <a:r>
              <a:rPr sz="1043" spc="-36" dirty="0">
                <a:solidFill>
                  <a:srgbClr val="585858"/>
                </a:solidFill>
                <a:latin typeface="함초롬바탕"/>
                <a:cs typeface="함초롬바탕"/>
              </a:rPr>
              <a:t>복지</a:t>
            </a:r>
            <a:r>
              <a:rPr sz="1043" spc="-14" dirty="0">
                <a:solidFill>
                  <a:srgbClr val="585858"/>
                </a:solidFill>
                <a:latin typeface="함초롬바탕"/>
                <a:cs typeface="함초롬바탕"/>
              </a:rPr>
              <a:t>기</a:t>
            </a:r>
            <a:r>
              <a:rPr sz="1043" spc="-18" dirty="0">
                <a:solidFill>
                  <a:srgbClr val="585858"/>
                </a:solidFill>
                <a:latin typeface="함초롬바탕"/>
                <a:cs typeface="함초롬바탕"/>
              </a:rPr>
              <a:t>금</a:t>
            </a:r>
            <a:endParaRPr sz="1043">
              <a:latin typeface="함초롬바탕"/>
              <a:cs typeface="함초롬바탕"/>
            </a:endParaRPr>
          </a:p>
          <a:p>
            <a:pPr marL="223993">
              <a:spcBef>
                <a:spcPts val="662"/>
              </a:spcBef>
            </a:pPr>
            <a:r>
              <a:rPr sz="1043" spc="-18" dirty="0">
                <a:solidFill>
                  <a:srgbClr val="585858"/>
                </a:solidFill>
                <a:latin typeface="함초롬바탕"/>
                <a:cs typeface="함초롬바탕"/>
              </a:rPr>
              <a:t>라.</a:t>
            </a:r>
            <a:r>
              <a:rPr sz="1043" spc="-68" dirty="0">
                <a:solidFill>
                  <a:srgbClr val="585858"/>
                </a:solidFill>
                <a:latin typeface="함초롬바탕"/>
                <a:cs typeface="함초롬바탕"/>
              </a:rPr>
              <a:t> </a:t>
            </a:r>
            <a:r>
              <a:rPr sz="1043" spc="-18" dirty="0">
                <a:solidFill>
                  <a:srgbClr val="585858"/>
                </a:solidFill>
                <a:latin typeface="함초롬바탕"/>
                <a:cs typeface="함초롬바탕"/>
              </a:rPr>
              <a:t>해당</a:t>
            </a:r>
            <a:r>
              <a:rPr sz="1043" spc="-63" dirty="0">
                <a:solidFill>
                  <a:srgbClr val="585858"/>
                </a:solidFill>
                <a:latin typeface="함초롬바탕"/>
                <a:cs typeface="함초롬바탕"/>
              </a:rPr>
              <a:t> </a:t>
            </a:r>
            <a:r>
              <a:rPr sz="1043" spc="-18" dirty="0">
                <a:solidFill>
                  <a:srgbClr val="585858"/>
                </a:solidFill>
                <a:latin typeface="함초롬바탕"/>
                <a:cs typeface="함초롬바탕"/>
              </a:rPr>
              <a:t>내국법인의</a:t>
            </a:r>
            <a:r>
              <a:rPr sz="1043" spc="-86" dirty="0">
                <a:solidFill>
                  <a:srgbClr val="585858"/>
                </a:solidFill>
                <a:latin typeface="함초롬바탕"/>
                <a:cs typeface="함초롬바탕"/>
              </a:rPr>
              <a:t> </a:t>
            </a:r>
            <a:r>
              <a:rPr sz="1043" spc="-27" dirty="0">
                <a:solidFill>
                  <a:srgbClr val="585858"/>
                </a:solidFill>
                <a:latin typeface="함초롬바탕"/>
                <a:cs typeface="함초롬바탕"/>
              </a:rPr>
              <a:t>조세특례제한법</a:t>
            </a:r>
            <a:r>
              <a:rPr sz="1043" spc="-5" dirty="0">
                <a:solidFill>
                  <a:srgbClr val="585858"/>
                </a:solidFill>
                <a:latin typeface="함초롬바탕"/>
                <a:cs typeface="함초롬바탕"/>
              </a:rPr>
              <a:t>」</a:t>
            </a:r>
            <a:r>
              <a:rPr sz="1043" spc="-91" dirty="0">
                <a:solidFill>
                  <a:srgbClr val="585858"/>
                </a:solidFill>
                <a:latin typeface="함초롬바탕"/>
                <a:cs typeface="함초롬바탕"/>
              </a:rPr>
              <a:t> </a:t>
            </a:r>
            <a:r>
              <a:rPr sz="1043" dirty="0">
                <a:solidFill>
                  <a:srgbClr val="585858"/>
                </a:solidFill>
                <a:latin typeface="함초롬바탕"/>
                <a:cs typeface="함초롬바탕"/>
              </a:rPr>
              <a:t>제8조의3제1항제1호에</a:t>
            </a:r>
            <a:r>
              <a:rPr sz="1043" spc="-109" dirty="0">
                <a:solidFill>
                  <a:srgbClr val="585858"/>
                </a:solidFill>
                <a:latin typeface="함초롬바탕"/>
                <a:cs typeface="함초롬바탕"/>
              </a:rPr>
              <a:t> </a:t>
            </a:r>
            <a:r>
              <a:rPr sz="1043" spc="-18" dirty="0">
                <a:solidFill>
                  <a:srgbClr val="585858"/>
                </a:solidFill>
                <a:latin typeface="함초롬바탕"/>
                <a:cs typeface="함초롬바탕"/>
              </a:rPr>
              <a:t>따른</a:t>
            </a:r>
            <a:r>
              <a:rPr sz="1043" spc="-63" dirty="0">
                <a:solidFill>
                  <a:srgbClr val="585858"/>
                </a:solidFill>
                <a:latin typeface="함초롬바탕"/>
                <a:cs typeface="함초롬바탕"/>
              </a:rPr>
              <a:t> </a:t>
            </a:r>
            <a:r>
              <a:rPr sz="1043" spc="-18" dirty="0">
                <a:solidFill>
                  <a:srgbClr val="585858"/>
                </a:solidFill>
                <a:latin typeface="함초롬바탕"/>
                <a:cs typeface="함초롬바탕"/>
              </a:rPr>
              <a:t>협력중소기업</a:t>
            </a:r>
            <a:r>
              <a:rPr sz="1043" spc="-109" dirty="0">
                <a:solidFill>
                  <a:srgbClr val="585858"/>
                </a:solidFill>
                <a:latin typeface="함초롬바탕"/>
                <a:cs typeface="함초롬바탕"/>
              </a:rPr>
              <a:t> </a:t>
            </a:r>
            <a:r>
              <a:rPr sz="1043" spc="-18" dirty="0">
                <a:solidFill>
                  <a:srgbClr val="585858"/>
                </a:solidFill>
                <a:latin typeface="함초롬바탕"/>
                <a:cs typeface="함초롬바탕"/>
              </a:rPr>
              <a:t>간에</a:t>
            </a:r>
            <a:r>
              <a:rPr sz="1043" spc="-63" dirty="0">
                <a:solidFill>
                  <a:srgbClr val="585858"/>
                </a:solidFill>
                <a:latin typeface="함초롬바탕"/>
                <a:cs typeface="함초롬바탕"/>
              </a:rPr>
              <a:t> </a:t>
            </a:r>
            <a:r>
              <a:rPr sz="1043" spc="-18" dirty="0">
                <a:solidFill>
                  <a:srgbClr val="585858"/>
                </a:solidFill>
                <a:latin typeface="함초롬바탕"/>
                <a:cs typeface="함초롬바탕"/>
              </a:rPr>
              <a:t>공동으로</a:t>
            </a:r>
            <a:r>
              <a:rPr sz="1043" spc="-91" dirty="0">
                <a:solidFill>
                  <a:srgbClr val="585858"/>
                </a:solidFill>
                <a:latin typeface="함초롬바탕"/>
                <a:cs typeface="함초롬바탕"/>
              </a:rPr>
              <a:t> </a:t>
            </a:r>
            <a:r>
              <a:rPr sz="1043" spc="-18" dirty="0">
                <a:solidFill>
                  <a:srgbClr val="585858"/>
                </a:solidFill>
                <a:latin typeface="함초롬바탕"/>
                <a:cs typeface="함초롬바탕"/>
              </a:rPr>
              <a:t>설립한</a:t>
            </a:r>
            <a:endParaRPr sz="1043">
              <a:latin typeface="함초롬바탕"/>
              <a:cs typeface="함초롬바탕"/>
            </a:endParaRPr>
          </a:p>
          <a:p>
            <a:pPr marL="329368">
              <a:spcBef>
                <a:spcPts val="644"/>
              </a:spcBef>
            </a:pPr>
            <a:r>
              <a:rPr sz="1043" spc="-5" dirty="0">
                <a:solidFill>
                  <a:srgbClr val="585858"/>
                </a:solidFill>
                <a:latin typeface="함초롬바탕"/>
                <a:cs typeface="함초롬바탕"/>
              </a:rPr>
              <a:t>「</a:t>
            </a:r>
            <a:r>
              <a:rPr sz="1043" spc="-14" dirty="0">
                <a:solidFill>
                  <a:srgbClr val="585858"/>
                </a:solidFill>
                <a:latin typeface="함초롬바탕"/>
                <a:cs typeface="함초롬바탕"/>
              </a:rPr>
              <a:t>근로복지</a:t>
            </a:r>
            <a:r>
              <a:rPr sz="1043" spc="-36" dirty="0">
                <a:solidFill>
                  <a:srgbClr val="585858"/>
                </a:solidFill>
                <a:latin typeface="함초롬바탕"/>
                <a:cs typeface="함초롬바탕"/>
              </a:rPr>
              <a:t>기본법</a:t>
            </a:r>
            <a:r>
              <a:rPr sz="1043" spc="-5" dirty="0">
                <a:solidFill>
                  <a:srgbClr val="585858"/>
                </a:solidFill>
                <a:latin typeface="함초롬바탕"/>
                <a:cs typeface="함초롬바탕"/>
              </a:rPr>
              <a:t>」</a:t>
            </a:r>
            <a:r>
              <a:rPr sz="1043" spc="-36" dirty="0">
                <a:solidFill>
                  <a:srgbClr val="585858"/>
                </a:solidFill>
                <a:latin typeface="함초롬바탕"/>
                <a:cs typeface="함초롬바탕"/>
              </a:rPr>
              <a:t>제</a:t>
            </a:r>
            <a:r>
              <a:rPr sz="1043" spc="54" dirty="0">
                <a:solidFill>
                  <a:srgbClr val="585858"/>
                </a:solidFill>
                <a:latin typeface="함초롬바탕"/>
                <a:cs typeface="함초롬바탕"/>
              </a:rPr>
              <a:t>8</a:t>
            </a:r>
            <a:r>
              <a:rPr sz="1043" spc="32" dirty="0">
                <a:solidFill>
                  <a:srgbClr val="585858"/>
                </a:solidFill>
                <a:latin typeface="함초롬바탕"/>
                <a:cs typeface="함초롬바탕"/>
              </a:rPr>
              <a:t>6</a:t>
            </a:r>
            <a:r>
              <a:rPr sz="1043" spc="-36" dirty="0">
                <a:solidFill>
                  <a:srgbClr val="585858"/>
                </a:solidFill>
                <a:latin typeface="함초롬바탕"/>
                <a:cs typeface="함초롬바탕"/>
              </a:rPr>
              <a:t>조의</a:t>
            </a:r>
            <a:r>
              <a:rPr sz="1043" spc="54" dirty="0">
                <a:solidFill>
                  <a:srgbClr val="585858"/>
                </a:solidFill>
                <a:latin typeface="함초롬바탕"/>
                <a:cs typeface="함초롬바탕"/>
              </a:rPr>
              <a:t>2</a:t>
            </a:r>
            <a:r>
              <a:rPr sz="1043" spc="-18" dirty="0">
                <a:solidFill>
                  <a:srgbClr val="585858"/>
                </a:solidFill>
                <a:latin typeface="함초롬바탕"/>
                <a:cs typeface="함초롬바탕"/>
              </a:rPr>
              <a:t>에</a:t>
            </a:r>
            <a:r>
              <a:rPr sz="1043" spc="-113" dirty="0">
                <a:solidFill>
                  <a:srgbClr val="585858"/>
                </a:solidFill>
                <a:latin typeface="함초롬바탕"/>
                <a:cs typeface="함초롬바탕"/>
              </a:rPr>
              <a:t> </a:t>
            </a:r>
            <a:r>
              <a:rPr sz="1043" spc="-14" dirty="0">
                <a:solidFill>
                  <a:srgbClr val="585858"/>
                </a:solidFill>
                <a:latin typeface="함초롬바탕"/>
                <a:cs typeface="함초롬바탕"/>
              </a:rPr>
              <a:t>따</a:t>
            </a:r>
            <a:r>
              <a:rPr sz="1043" spc="-18" dirty="0">
                <a:solidFill>
                  <a:srgbClr val="585858"/>
                </a:solidFill>
                <a:latin typeface="함초롬바탕"/>
                <a:cs typeface="함초롬바탕"/>
              </a:rPr>
              <a:t>른</a:t>
            </a:r>
            <a:r>
              <a:rPr sz="1043" spc="-68" dirty="0">
                <a:solidFill>
                  <a:srgbClr val="585858"/>
                </a:solidFill>
                <a:latin typeface="함초롬바탕"/>
                <a:cs typeface="함초롬바탕"/>
              </a:rPr>
              <a:t> </a:t>
            </a:r>
            <a:r>
              <a:rPr sz="1043" spc="-14" dirty="0">
                <a:solidFill>
                  <a:srgbClr val="585858"/>
                </a:solidFill>
                <a:latin typeface="함초롬바탕"/>
                <a:cs typeface="함초롬바탕"/>
              </a:rPr>
              <a:t>공동근로</a:t>
            </a:r>
            <a:r>
              <a:rPr sz="1043" spc="-36" dirty="0">
                <a:solidFill>
                  <a:srgbClr val="585858"/>
                </a:solidFill>
                <a:latin typeface="함초롬바탕"/>
                <a:cs typeface="함초롬바탕"/>
              </a:rPr>
              <a:t>복</a:t>
            </a:r>
            <a:r>
              <a:rPr sz="1043" spc="-14" dirty="0">
                <a:solidFill>
                  <a:srgbClr val="585858"/>
                </a:solidFill>
                <a:latin typeface="함초롬바탕"/>
                <a:cs typeface="함초롬바탕"/>
              </a:rPr>
              <a:t>지</a:t>
            </a:r>
            <a:r>
              <a:rPr sz="1043" spc="-36" dirty="0">
                <a:solidFill>
                  <a:srgbClr val="585858"/>
                </a:solidFill>
                <a:latin typeface="함초롬바탕"/>
                <a:cs typeface="함초롬바탕"/>
              </a:rPr>
              <a:t>기</a:t>
            </a:r>
            <a:r>
              <a:rPr sz="1043" spc="-18" dirty="0">
                <a:solidFill>
                  <a:srgbClr val="585858"/>
                </a:solidFill>
                <a:latin typeface="함초롬바탕"/>
                <a:cs typeface="함초롬바탕"/>
              </a:rPr>
              <a:t>금</a:t>
            </a:r>
            <a:endParaRPr sz="1043">
              <a:latin typeface="함초롬바탕"/>
              <a:cs typeface="함초롬바탕"/>
            </a:endParaRPr>
          </a:p>
          <a:p>
            <a:pPr marL="202688" marR="186565" indent="-202688">
              <a:lnSpc>
                <a:spcPct val="146300"/>
              </a:lnSpc>
              <a:spcBef>
                <a:spcPts val="907"/>
              </a:spcBef>
              <a:buClr>
                <a:srgbClr val="000000"/>
              </a:buClr>
              <a:buFont typeface=""/>
              <a:buChar char="■"/>
              <a:tabLst>
                <a:tab pos="202688" algn="l"/>
              </a:tabLst>
            </a:pPr>
            <a:r>
              <a:rPr sz="1270" spc="-63" dirty="0">
                <a:solidFill>
                  <a:srgbClr val="585858"/>
                </a:solidFill>
                <a:latin typeface="함초롬바탕"/>
                <a:cs typeface="함초롬바탕"/>
              </a:rPr>
              <a:t>소득세</a:t>
            </a:r>
            <a:r>
              <a:rPr sz="1270" spc="-59" dirty="0">
                <a:solidFill>
                  <a:srgbClr val="585858"/>
                </a:solidFill>
                <a:latin typeface="함초롬바탕"/>
                <a:cs typeface="함초롬바탕"/>
              </a:rPr>
              <a:t>법</a:t>
            </a:r>
            <a:r>
              <a:rPr sz="1270" spc="-14" dirty="0">
                <a:solidFill>
                  <a:srgbClr val="585858"/>
                </a:solidFill>
                <a:latin typeface="함초롬바탕"/>
                <a:cs typeface="함초롬바탕"/>
              </a:rPr>
              <a:t> </a:t>
            </a:r>
            <a:r>
              <a:rPr sz="1270" spc="-63" dirty="0">
                <a:solidFill>
                  <a:srgbClr val="585858"/>
                </a:solidFill>
                <a:latin typeface="함초롬바탕"/>
                <a:cs typeface="함초롬바탕"/>
              </a:rPr>
              <a:t>시행</a:t>
            </a:r>
            <a:r>
              <a:rPr sz="1270" spc="-59" dirty="0">
                <a:solidFill>
                  <a:srgbClr val="585858"/>
                </a:solidFill>
                <a:latin typeface="함초롬바탕"/>
                <a:cs typeface="함초롬바탕"/>
              </a:rPr>
              <a:t>령</a:t>
            </a:r>
            <a:r>
              <a:rPr sz="1270" spc="-14" dirty="0">
                <a:solidFill>
                  <a:srgbClr val="585858"/>
                </a:solidFill>
                <a:latin typeface="함초롬바탕"/>
                <a:cs typeface="함초롬바탕"/>
              </a:rPr>
              <a:t> </a:t>
            </a:r>
            <a:r>
              <a:rPr sz="1270" spc="-63" dirty="0">
                <a:solidFill>
                  <a:srgbClr val="585858"/>
                </a:solidFill>
                <a:latin typeface="함초롬바탕"/>
                <a:cs typeface="함초롬바탕"/>
              </a:rPr>
              <a:t>제</a:t>
            </a:r>
            <a:r>
              <a:rPr sz="1270" spc="36" dirty="0">
                <a:solidFill>
                  <a:srgbClr val="585858"/>
                </a:solidFill>
                <a:latin typeface="함초롬바탕"/>
                <a:cs typeface="함초롬바탕"/>
              </a:rPr>
              <a:t>55</a:t>
            </a:r>
            <a:r>
              <a:rPr sz="1270" spc="-63" dirty="0">
                <a:solidFill>
                  <a:srgbClr val="585858"/>
                </a:solidFill>
                <a:latin typeface="함초롬바탕"/>
                <a:cs typeface="함초롬바탕"/>
              </a:rPr>
              <a:t>조</a:t>
            </a:r>
            <a:r>
              <a:rPr sz="1270" spc="154" dirty="0">
                <a:solidFill>
                  <a:srgbClr val="585858"/>
                </a:solidFill>
                <a:latin typeface="함초롬바탕"/>
                <a:cs typeface="함초롬바탕"/>
              </a:rPr>
              <a:t>(</a:t>
            </a:r>
            <a:r>
              <a:rPr sz="1270" spc="-63" dirty="0">
                <a:solidFill>
                  <a:srgbClr val="585858"/>
                </a:solidFill>
                <a:latin typeface="함초롬바탕"/>
                <a:cs typeface="함초롬바탕"/>
              </a:rPr>
              <a:t>사업소득</a:t>
            </a:r>
            <a:r>
              <a:rPr sz="1270" spc="-59" dirty="0">
                <a:solidFill>
                  <a:srgbClr val="585858"/>
                </a:solidFill>
                <a:latin typeface="함초롬바탕"/>
                <a:cs typeface="함초롬바탕"/>
              </a:rPr>
              <a:t>의</a:t>
            </a:r>
            <a:r>
              <a:rPr sz="1270" spc="9" dirty="0">
                <a:solidFill>
                  <a:srgbClr val="585858"/>
                </a:solidFill>
                <a:latin typeface="함초롬바탕"/>
                <a:cs typeface="함초롬바탕"/>
              </a:rPr>
              <a:t> </a:t>
            </a:r>
            <a:r>
              <a:rPr sz="1270" spc="-63" dirty="0">
                <a:solidFill>
                  <a:srgbClr val="585858"/>
                </a:solidFill>
                <a:latin typeface="함초롬바탕"/>
                <a:cs typeface="함초롬바탕"/>
              </a:rPr>
              <a:t>필요경비</a:t>
            </a:r>
            <a:r>
              <a:rPr sz="1270" spc="-59" dirty="0">
                <a:solidFill>
                  <a:srgbClr val="585858"/>
                </a:solidFill>
                <a:latin typeface="함초롬바탕"/>
                <a:cs typeface="함초롬바탕"/>
              </a:rPr>
              <a:t>의</a:t>
            </a:r>
            <a:r>
              <a:rPr sz="1270" spc="9" dirty="0">
                <a:solidFill>
                  <a:srgbClr val="585858"/>
                </a:solidFill>
                <a:latin typeface="함초롬바탕"/>
                <a:cs typeface="함초롬바탕"/>
              </a:rPr>
              <a:t> </a:t>
            </a:r>
            <a:r>
              <a:rPr sz="1270" spc="-63" dirty="0">
                <a:solidFill>
                  <a:srgbClr val="585858"/>
                </a:solidFill>
                <a:latin typeface="함초롬바탕"/>
                <a:cs typeface="함초롬바탕"/>
              </a:rPr>
              <a:t>계산</a:t>
            </a:r>
            <a:r>
              <a:rPr sz="1270" spc="154" dirty="0">
                <a:solidFill>
                  <a:srgbClr val="585858"/>
                </a:solidFill>
                <a:latin typeface="함초롬바탕"/>
                <a:cs typeface="함초롬바탕"/>
              </a:rPr>
              <a:t>)</a:t>
            </a:r>
            <a:r>
              <a:rPr sz="1270" spc="-32" dirty="0">
                <a:solidFill>
                  <a:srgbClr val="585858"/>
                </a:solidFill>
                <a:latin typeface="함초롬바탕"/>
                <a:cs typeface="함초롬바탕"/>
              </a:rPr>
              <a:t> </a:t>
            </a:r>
            <a:r>
              <a:rPr sz="1043" spc="-14" dirty="0">
                <a:solidFill>
                  <a:srgbClr val="585858"/>
                </a:solidFill>
                <a:latin typeface="함초롬바탕"/>
                <a:cs typeface="함초롬바탕"/>
              </a:rPr>
              <a:t>①사업소</a:t>
            </a:r>
            <a:r>
              <a:rPr sz="1043" spc="-36" dirty="0">
                <a:solidFill>
                  <a:srgbClr val="585858"/>
                </a:solidFill>
                <a:latin typeface="함초롬바탕"/>
                <a:cs typeface="함초롬바탕"/>
              </a:rPr>
              <a:t>득</a:t>
            </a:r>
            <a:r>
              <a:rPr sz="1043" spc="-18" dirty="0">
                <a:solidFill>
                  <a:srgbClr val="585858"/>
                </a:solidFill>
                <a:latin typeface="함초롬바탕"/>
                <a:cs typeface="함초롬바탕"/>
              </a:rPr>
              <a:t>의</a:t>
            </a:r>
            <a:r>
              <a:rPr sz="1043" spc="-113" dirty="0">
                <a:solidFill>
                  <a:srgbClr val="585858"/>
                </a:solidFill>
                <a:latin typeface="함초롬바탕"/>
                <a:cs typeface="함초롬바탕"/>
              </a:rPr>
              <a:t> </a:t>
            </a:r>
            <a:r>
              <a:rPr sz="1043" spc="-18" dirty="0">
                <a:solidFill>
                  <a:srgbClr val="585858"/>
                </a:solidFill>
                <a:latin typeface="함초롬바탕"/>
                <a:cs typeface="함초롬바탕"/>
              </a:rPr>
              <a:t>각</a:t>
            </a:r>
            <a:r>
              <a:rPr sz="1043" spc="-45" dirty="0">
                <a:solidFill>
                  <a:srgbClr val="585858"/>
                </a:solidFill>
                <a:latin typeface="함초롬바탕"/>
                <a:cs typeface="함초롬바탕"/>
              </a:rPr>
              <a:t> </a:t>
            </a:r>
            <a:r>
              <a:rPr sz="1043" spc="-14" dirty="0">
                <a:solidFill>
                  <a:srgbClr val="585858"/>
                </a:solidFill>
                <a:latin typeface="함초롬바탕"/>
                <a:cs typeface="함초롬바탕"/>
              </a:rPr>
              <a:t>과세기간</a:t>
            </a:r>
            <a:r>
              <a:rPr sz="1043" spc="-18" dirty="0">
                <a:solidFill>
                  <a:srgbClr val="585858"/>
                </a:solidFill>
                <a:latin typeface="함초롬바탕"/>
                <a:cs typeface="함초롬바탕"/>
              </a:rPr>
              <a:t>의</a:t>
            </a:r>
            <a:r>
              <a:rPr sz="1043" spc="-113" dirty="0">
                <a:solidFill>
                  <a:srgbClr val="585858"/>
                </a:solidFill>
                <a:latin typeface="함초롬바탕"/>
                <a:cs typeface="함초롬바탕"/>
              </a:rPr>
              <a:t> </a:t>
            </a:r>
            <a:r>
              <a:rPr sz="1043" spc="-14" dirty="0">
                <a:solidFill>
                  <a:srgbClr val="585858"/>
                </a:solidFill>
                <a:latin typeface="함초롬바탕"/>
                <a:cs typeface="함초롬바탕"/>
              </a:rPr>
              <a:t>총수입금액</a:t>
            </a:r>
            <a:r>
              <a:rPr sz="1043" spc="-18" dirty="0">
                <a:solidFill>
                  <a:srgbClr val="585858"/>
                </a:solidFill>
                <a:latin typeface="함초롬바탕"/>
                <a:cs typeface="함초롬바탕"/>
              </a:rPr>
              <a:t>에</a:t>
            </a:r>
            <a:r>
              <a:rPr sz="1043" spc="-113" dirty="0">
                <a:solidFill>
                  <a:srgbClr val="585858"/>
                </a:solidFill>
                <a:latin typeface="함초롬바탕"/>
                <a:cs typeface="함초롬바탕"/>
              </a:rPr>
              <a:t> </a:t>
            </a:r>
            <a:r>
              <a:rPr sz="1043" spc="-14" dirty="0">
                <a:solidFill>
                  <a:srgbClr val="585858"/>
                </a:solidFill>
                <a:latin typeface="함초롬바탕"/>
                <a:cs typeface="함초롬바탕"/>
              </a:rPr>
              <a:t>대응하는  </a:t>
            </a:r>
            <a:r>
              <a:rPr sz="1043" spc="-18" dirty="0">
                <a:solidFill>
                  <a:srgbClr val="585858"/>
                </a:solidFill>
                <a:latin typeface="함초롬바탕"/>
                <a:cs typeface="함초롬바탕"/>
              </a:rPr>
              <a:t>필요경비는</a:t>
            </a:r>
            <a:r>
              <a:rPr sz="1043" spc="-113" dirty="0">
                <a:solidFill>
                  <a:srgbClr val="585858"/>
                </a:solidFill>
                <a:latin typeface="함초롬바탕"/>
                <a:cs typeface="함초롬바탕"/>
              </a:rPr>
              <a:t> </a:t>
            </a:r>
            <a:r>
              <a:rPr sz="1043" spc="-18" dirty="0">
                <a:solidFill>
                  <a:srgbClr val="585858"/>
                </a:solidFill>
                <a:latin typeface="함초롬바탕"/>
                <a:cs typeface="함초롬바탕"/>
              </a:rPr>
              <a:t>법</a:t>
            </a:r>
            <a:r>
              <a:rPr sz="1043" spc="-45" dirty="0">
                <a:solidFill>
                  <a:srgbClr val="585858"/>
                </a:solidFill>
                <a:latin typeface="함초롬바탕"/>
                <a:cs typeface="함초롬바탕"/>
              </a:rPr>
              <a:t> </a:t>
            </a:r>
            <a:r>
              <a:rPr sz="1043" spc="-18" dirty="0">
                <a:solidFill>
                  <a:srgbClr val="585858"/>
                </a:solidFill>
                <a:latin typeface="함초롬바탕"/>
                <a:cs typeface="함초롬바탕"/>
              </a:rPr>
              <a:t>및</a:t>
            </a:r>
            <a:r>
              <a:rPr sz="1043" spc="-45" dirty="0">
                <a:solidFill>
                  <a:srgbClr val="585858"/>
                </a:solidFill>
                <a:latin typeface="함초롬바탕"/>
                <a:cs typeface="함초롬바탕"/>
              </a:rPr>
              <a:t> </a:t>
            </a:r>
            <a:r>
              <a:rPr sz="1043" spc="-18" dirty="0">
                <a:solidFill>
                  <a:srgbClr val="585858"/>
                </a:solidFill>
                <a:latin typeface="함초롬바탕"/>
                <a:cs typeface="함초롬바탕"/>
              </a:rPr>
              <a:t>🕔</a:t>
            </a:r>
            <a:r>
              <a:rPr sz="1043" spc="-45" dirty="0">
                <a:solidFill>
                  <a:srgbClr val="585858"/>
                </a:solidFill>
                <a:latin typeface="함초롬바탕"/>
                <a:cs typeface="함초롬바탕"/>
              </a:rPr>
              <a:t> </a:t>
            </a:r>
            <a:r>
              <a:rPr sz="1043" spc="-18" dirty="0">
                <a:solidFill>
                  <a:srgbClr val="585858"/>
                </a:solidFill>
                <a:latin typeface="함초롬바탕"/>
                <a:cs typeface="함초롬바탕"/>
              </a:rPr>
              <a:t>영에서</a:t>
            </a:r>
            <a:r>
              <a:rPr sz="1043" spc="-91" dirty="0">
                <a:solidFill>
                  <a:srgbClr val="585858"/>
                </a:solidFill>
                <a:latin typeface="함초롬바탕"/>
                <a:cs typeface="함초롬바탕"/>
              </a:rPr>
              <a:t> </a:t>
            </a:r>
            <a:r>
              <a:rPr sz="1043" spc="-18" dirty="0">
                <a:solidFill>
                  <a:srgbClr val="585858"/>
                </a:solidFill>
                <a:latin typeface="함초롬바탕"/>
                <a:cs typeface="함초롬바탕"/>
              </a:rPr>
              <a:t>달리</a:t>
            </a:r>
            <a:r>
              <a:rPr sz="1043" spc="-45" dirty="0">
                <a:solidFill>
                  <a:srgbClr val="585858"/>
                </a:solidFill>
                <a:latin typeface="함초롬바탕"/>
                <a:cs typeface="함초롬바탕"/>
              </a:rPr>
              <a:t> </a:t>
            </a:r>
            <a:r>
              <a:rPr sz="1043" spc="-18" dirty="0">
                <a:solidFill>
                  <a:srgbClr val="585858"/>
                </a:solidFill>
                <a:latin typeface="함초롬바탕"/>
                <a:cs typeface="함초롬바탕"/>
              </a:rPr>
              <a:t>정하는</a:t>
            </a:r>
            <a:r>
              <a:rPr sz="1043" spc="-91" dirty="0">
                <a:solidFill>
                  <a:srgbClr val="585858"/>
                </a:solidFill>
                <a:latin typeface="함초롬바탕"/>
                <a:cs typeface="함초롬바탕"/>
              </a:rPr>
              <a:t> </a:t>
            </a:r>
            <a:r>
              <a:rPr sz="1043" spc="-18" dirty="0">
                <a:solidFill>
                  <a:srgbClr val="585858"/>
                </a:solidFill>
                <a:latin typeface="함초롬바탕"/>
                <a:cs typeface="함초롬바탕"/>
              </a:rPr>
              <a:t>것</a:t>
            </a:r>
            <a:r>
              <a:rPr sz="1043" spc="-45" dirty="0">
                <a:solidFill>
                  <a:srgbClr val="585858"/>
                </a:solidFill>
                <a:latin typeface="함초롬바탕"/>
                <a:cs typeface="함초롬바탕"/>
              </a:rPr>
              <a:t> </a:t>
            </a:r>
            <a:r>
              <a:rPr sz="1043" spc="-18" dirty="0">
                <a:solidFill>
                  <a:srgbClr val="585858"/>
                </a:solidFill>
                <a:latin typeface="함초롬바탕"/>
                <a:cs typeface="함초롬바탕"/>
              </a:rPr>
              <a:t>외에는</a:t>
            </a:r>
            <a:r>
              <a:rPr sz="1043" spc="-68" dirty="0">
                <a:solidFill>
                  <a:srgbClr val="585858"/>
                </a:solidFill>
                <a:latin typeface="함초롬바탕"/>
                <a:cs typeface="함초롬바탕"/>
              </a:rPr>
              <a:t> </a:t>
            </a:r>
            <a:r>
              <a:rPr sz="1043" spc="-18" dirty="0">
                <a:solidFill>
                  <a:srgbClr val="585858"/>
                </a:solidFill>
                <a:latin typeface="함초롬바탕"/>
                <a:cs typeface="함초롬바탕"/>
              </a:rPr>
              <a:t>다음</a:t>
            </a:r>
            <a:r>
              <a:rPr sz="1043" spc="-68" dirty="0">
                <a:solidFill>
                  <a:srgbClr val="585858"/>
                </a:solidFill>
                <a:latin typeface="함초롬바탕"/>
                <a:cs typeface="함초롬바탕"/>
              </a:rPr>
              <a:t> </a:t>
            </a:r>
            <a:r>
              <a:rPr sz="1043" spc="-18" dirty="0">
                <a:solidFill>
                  <a:srgbClr val="585858"/>
                </a:solidFill>
                <a:latin typeface="함초롬바탕"/>
                <a:cs typeface="함초롬바탕"/>
              </a:rPr>
              <a:t>각</a:t>
            </a:r>
            <a:r>
              <a:rPr sz="1043" spc="-45" dirty="0">
                <a:solidFill>
                  <a:srgbClr val="585858"/>
                </a:solidFill>
                <a:latin typeface="함초롬바탕"/>
                <a:cs typeface="함초롬바탕"/>
              </a:rPr>
              <a:t> </a:t>
            </a:r>
            <a:r>
              <a:rPr sz="1043" spc="-18" dirty="0">
                <a:solidFill>
                  <a:srgbClr val="585858"/>
                </a:solidFill>
                <a:latin typeface="함초롬바탕"/>
                <a:cs typeface="함초롬바탕"/>
              </a:rPr>
              <a:t>호에</a:t>
            </a:r>
            <a:r>
              <a:rPr sz="1043" spc="-68" dirty="0">
                <a:solidFill>
                  <a:srgbClr val="585858"/>
                </a:solidFill>
                <a:latin typeface="함초롬바탕"/>
                <a:cs typeface="함초롬바탕"/>
              </a:rPr>
              <a:t> </a:t>
            </a:r>
            <a:r>
              <a:rPr sz="1043" spc="-18" dirty="0">
                <a:solidFill>
                  <a:srgbClr val="585858"/>
                </a:solidFill>
                <a:latin typeface="함초롬바탕"/>
                <a:cs typeface="함초롬바탕"/>
              </a:rPr>
              <a:t>규정한</a:t>
            </a:r>
            <a:r>
              <a:rPr sz="1043" spc="-68" dirty="0">
                <a:solidFill>
                  <a:srgbClr val="585858"/>
                </a:solidFill>
                <a:latin typeface="함초롬바탕"/>
                <a:cs typeface="함초롬바탕"/>
              </a:rPr>
              <a:t> </a:t>
            </a:r>
            <a:r>
              <a:rPr sz="1043" spc="-18" dirty="0">
                <a:solidFill>
                  <a:srgbClr val="585858"/>
                </a:solidFill>
                <a:latin typeface="함초롬바탕"/>
                <a:cs typeface="함초롬바탕"/>
              </a:rPr>
              <a:t>것으로</a:t>
            </a:r>
            <a:r>
              <a:rPr sz="1043" spc="-68" dirty="0">
                <a:solidFill>
                  <a:srgbClr val="585858"/>
                </a:solidFill>
                <a:latin typeface="함초롬바탕"/>
                <a:cs typeface="함초롬바탕"/>
              </a:rPr>
              <a:t> </a:t>
            </a:r>
            <a:r>
              <a:rPr sz="1043" spc="-18" dirty="0">
                <a:solidFill>
                  <a:srgbClr val="585858"/>
                </a:solidFill>
                <a:latin typeface="함초롬바탕"/>
                <a:cs typeface="함초롬바탕"/>
              </a:rPr>
              <a:t>한다.</a:t>
            </a:r>
            <a:endParaRPr sz="1043">
              <a:latin typeface="함초롬바탕"/>
              <a:cs typeface="함초롬바탕"/>
            </a:endParaRPr>
          </a:p>
          <a:p>
            <a:pPr marL="154895">
              <a:spcBef>
                <a:spcPts val="639"/>
              </a:spcBef>
            </a:pPr>
            <a:r>
              <a:rPr sz="1043" spc="54" dirty="0">
                <a:solidFill>
                  <a:srgbClr val="585858"/>
                </a:solidFill>
                <a:latin typeface="함초롬바탕"/>
                <a:cs typeface="함초롬바탕"/>
              </a:rPr>
              <a:t>9</a:t>
            </a:r>
            <a:r>
              <a:rPr sz="1043" spc="-18" dirty="0">
                <a:solidFill>
                  <a:srgbClr val="585858"/>
                </a:solidFill>
                <a:latin typeface="함초롬바탕"/>
                <a:cs typeface="함초롬바탕"/>
              </a:rPr>
              <a:t>.</a:t>
            </a:r>
            <a:r>
              <a:rPr sz="1043" spc="-45" dirty="0">
                <a:solidFill>
                  <a:srgbClr val="585858"/>
                </a:solidFill>
                <a:latin typeface="함초롬바탕"/>
                <a:cs typeface="함초롬바탕"/>
              </a:rPr>
              <a:t> </a:t>
            </a:r>
            <a:r>
              <a:rPr sz="1043" spc="-14" dirty="0">
                <a:solidFill>
                  <a:srgbClr val="585858"/>
                </a:solidFill>
                <a:latin typeface="함초롬바탕"/>
                <a:cs typeface="함초롬바탕"/>
              </a:rPr>
              <a:t>다</a:t>
            </a:r>
            <a:r>
              <a:rPr sz="1043" spc="-18" dirty="0">
                <a:solidFill>
                  <a:srgbClr val="585858"/>
                </a:solidFill>
                <a:latin typeface="함초롬바탕"/>
                <a:cs typeface="함초롬바탕"/>
              </a:rPr>
              <a:t>음</a:t>
            </a:r>
            <a:r>
              <a:rPr sz="1043" spc="-68" dirty="0">
                <a:solidFill>
                  <a:srgbClr val="585858"/>
                </a:solidFill>
                <a:latin typeface="함초롬바탕"/>
                <a:cs typeface="함초롬바탕"/>
              </a:rPr>
              <a:t> </a:t>
            </a:r>
            <a:r>
              <a:rPr sz="1043" spc="-18" dirty="0">
                <a:solidFill>
                  <a:srgbClr val="585858"/>
                </a:solidFill>
                <a:latin typeface="함초롬바탕"/>
                <a:cs typeface="함초롬바탕"/>
              </a:rPr>
              <a:t>각</a:t>
            </a:r>
            <a:r>
              <a:rPr sz="1043" spc="-45" dirty="0">
                <a:solidFill>
                  <a:srgbClr val="585858"/>
                </a:solidFill>
                <a:latin typeface="함초롬바탕"/>
                <a:cs typeface="함초롬바탕"/>
              </a:rPr>
              <a:t> </a:t>
            </a:r>
            <a:r>
              <a:rPr sz="1043" spc="-14" dirty="0">
                <a:solidFill>
                  <a:srgbClr val="585858"/>
                </a:solidFill>
                <a:latin typeface="함초롬바탕"/>
                <a:cs typeface="함초롬바탕"/>
              </a:rPr>
              <a:t>목</a:t>
            </a:r>
            <a:r>
              <a:rPr sz="1043" spc="-18" dirty="0">
                <a:solidFill>
                  <a:srgbClr val="585858"/>
                </a:solidFill>
                <a:latin typeface="함초롬바탕"/>
                <a:cs typeface="함초롬바탕"/>
              </a:rPr>
              <a:t>의</a:t>
            </a:r>
            <a:r>
              <a:rPr sz="1043" spc="-68" dirty="0">
                <a:solidFill>
                  <a:srgbClr val="585858"/>
                </a:solidFill>
                <a:latin typeface="함초롬바탕"/>
                <a:cs typeface="함초롬바탕"/>
              </a:rPr>
              <a:t> </a:t>
            </a:r>
            <a:r>
              <a:rPr sz="1043" spc="-14" dirty="0">
                <a:solidFill>
                  <a:srgbClr val="585858"/>
                </a:solidFill>
                <a:latin typeface="함초롬바탕"/>
                <a:cs typeface="함초롬바탕"/>
              </a:rPr>
              <a:t>어</a:t>
            </a:r>
            <a:r>
              <a:rPr sz="1043" spc="-18" dirty="0">
                <a:solidFill>
                  <a:srgbClr val="585858"/>
                </a:solidFill>
                <a:latin typeface="함초롬바탕"/>
                <a:cs typeface="함초롬바탕"/>
              </a:rPr>
              <a:t>느</a:t>
            </a:r>
            <a:r>
              <a:rPr sz="1043" spc="-45" dirty="0">
                <a:solidFill>
                  <a:srgbClr val="585858"/>
                </a:solidFill>
                <a:latin typeface="함초롬바탕"/>
                <a:cs typeface="함초롬바탕"/>
              </a:rPr>
              <a:t> </a:t>
            </a:r>
            <a:r>
              <a:rPr sz="1043" spc="-14" dirty="0">
                <a:solidFill>
                  <a:srgbClr val="585858"/>
                </a:solidFill>
                <a:latin typeface="함초롬바탕"/>
                <a:cs typeface="함초롬바탕"/>
              </a:rPr>
              <a:t>하나</a:t>
            </a:r>
            <a:r>
              <a:rPr sz="1043" spc="-18" dirty="0">
                <a:solidFill>
                  <a:srgbClr val="585858"/>
                </a:solidFill>
                <a:latin typeface="함초롬바탕"/>
                <a:cs typeface="함초롬바탕"/>
              </a:rPr>
              <a:t>에</a:t>
            </a:r>
            <a:r>
              <a:rPr sz="1043" spc="-91" dirty="0">
                <a:solidFill>
                  <a:srgbClr val="585858"/>
                </a:solidFill>
                <a:latin typeface="함초롬바탕"/>
                <a:cs typeface="함초롬바탕"/>
              </a:rPr>
              <a:t> </a:t>
            </a:r>
            <a:r>
              <a:rPr sz="1043" spc="-14" dirty="0">
                <a:solidFill>
                  <a:srgbClr val="585858"/>
                </a:solidFill>
                <a:latin typeface="함초롬바탕"/>
                <a:cs typeface="함초롬바탕"/>
              </a:rPr>
              <a:t>해당하</a:t>
            </a:r>
            <a:r>
              <a:rPr sz="1043" spc="-18" dirty="0">
                <a:solidFill>
                  <a:srgbClr val="585858"/>
                </a:solidFill>
                <a:latin typeface="함초롬바탕"/>
                <a:cs typeface="함초롬바탕"/>
              </a:rPr>
              <a:t>는</a:t>
            </a:r>
            <a:r>
              <a:rPr sz="1043" spc="-91" dirty="0">
                <a:solidFill>
                  <a:srgbClr val="585858"/>
                </a:solidFill>
                <a:latin typeface="함초롬바탕"/>
                <a:cs typeface="함초롬바탕"/>
              </a:rPr>
              <a:t> </a:t>
            </a:r>
            <a:r>
              <a:rPr sz="1043" spc="-14" dirty="0">
                <a:solidFill>
                  <a:srgbClr val="585858"/>
                </a:solidFill>
                <a:latin typeface="함초롬바탕"/>
                <a:cs typeface="함초롬바탕"/>
              </a:rPr>
              <a:t>기금</a:t>
            </a:r>
            <a:r>
              <a:rPr sz="1043" spc="-18" dirty="0">
                <a:solidFill>
                  <a:srgbClr val="585858"/>
                </a:solidFill>
                <a:latin typeface="함초롬바탕"/>
                <a:cs typeface="함초롬바탕"/>
              </a:rPr>
              <a:t>에</a:t>
            </a:r>
            <a:r>
              <a:rPr sz="1043" spc="-68" dirty="0">
                <a:solidFill>
                  <a:srgbClr val="585858"/>
                </a:solidFill>
                <a:latin typeface="함초롬바탕"/>
                <a:cs typeface="함초롬바탕"/>
              </a:rPr>
              <a:t> </a:t>
            </a:r>
            <a:r>
              <a:rPr sz="1043" spc="-14" dirty="0">
                <a:solidFill>
                  <a:srgbClr val="585858"/>
                </a:solidFill>
                <a:latin typeface="함초롬바탕"/>
                <a:cs typeface="함초롬바탕"/>
              </a:rPr>
              <a:t>출연하</a:t>
            </a:r>
            <a:r>
              <a:rPr sz="1043" spc="-18" dirty="0">
                <a:solidFill>
                  <a:srgbClr val="585858"/>
                </a:solidFill>
                <a:latin typeface="함초롬바탕"/>
                <a:cs typeface="함초롬바탕"/>
              </a:rPr>
              <a:t>는</a:t>
            </a:r>
            <a:r>
              <a:rPr sz="1043" spc="-113" dirty="0">
                <a:solidFill>
                  <a:srgbClr val="585858"/>
                </a:solidFill>
                <a:latin typeface="함초롬바탕"/>
                <a:cs typeface="함초롬바탕"/>
              </a:rPr>
              <a:t> </a:t>
            </a:r>
            <a:r>
              <a:rPr sz="1043" spc="-14" dirty="0">
                <a:solidFill>
                  <a:srgbClr val="585858"/>
                </a:solidFill>
                <a:latin typeface="함초롬바탕"/>
                <a:cs typeface="함초롬바탕"/>
              </a:rPr>
              <a:t>금</a:t>
            </a:r>
            <a:r>
              <a:rPr sz="1043" spc="-18" dirty="0">
                <a:solidFill>
                  <a:srgbClr val="585858"/>
                </a:solidFill>
                <a:latin typeface="함초롬바탕"/>
                <a:cs typeface="함초롬바탕"/>
              </a:rPr>
              <a:t>품</a:t>
            </a:r>
            <a:endParaRPr sz="1043">
              <a:latin typeface="함초롬바탕"/>
              <a:cs typeface="함초롬바탕"/>
            </a:endParaRPr>
          </a:p>
          <a:p>
            <a:pPr marL="190596">
              <a:spcBef>
                <a:spcPts val="666"/>
              </a:spcBef>
            </a:pPr>
            <a:r>
              <a:rPr sz="1043" spc="-14" dirty="0">
                <a:solidFill>
                  <a:srgbClr val="585858"/>
                </a:solidFill>
                <a:latin typeface="함초롬바탕"/>
                <a:cs typeface="함초롬바탕"/>
              </a:rPr>
              <a:t>가</a:t>
            </a:r>
            <a:r>
              <a:rPr sz="1043" spc="-18" dirty="0">
                <a:solidFill>
                  <a:srgbClr val="585858"/>
                </a:solidFill>
                <a:latin typeface="함초롬바탕"/>
                <a:cs typeface="함초롬바탕"/>
              </a:rPr>
              <a:t>.</a:t>
            </a:r>
            <a:r>
              <a:rPr sz="1043" spc="-68" dirty="0">
                <a:solidFill>
                  <a:srgbClr val="585858"/>
                </a:solidFill>
                <a:latin typeface="함초롬바탕"/>
                <a:cs typeface="함초롬바탕"/>
              </a:rPr>
              <a:t> </a:t>
            </a:r>
            <a:r>
              <a:rPr sz="1043" spc="-14" dirty="0">
                <a:solidFill>
                  <a:srgbClr val="585858"/>
                </a:solidFill>
                <a:latin typeface="함초롬바탕"/>
                <a:cs typeface="함초롬바탕"/>
              </a:rPr>
              <a:t>해</a:t>
            </a:r>
            <a:r>
              <a:rPr sz="1043" spc="-18" dirty="0">
                <a:solidFill>
                  <a:srgbClr val="585858"/>
                </a:solidFill>
                <a:latin typeface="함초롬바탕"/>
                <a:cs typeface="함초롬바탕"/>
              </a:rPr>
              <a:t>당</a:t>
            </a:r>
            <a:r>
              <a:rPr sz="1043" spc="-45" dirty="0">
                <a:solidFill>
                  <a:srgbClr val="585858"/>
                </a:solidFill>
                <a:latin typeface="함초롬바탕"/>
                <a:cs typeface="함초롬바탕"/>
              </a:rPr>
              <a:t> </a:t>
            </a:r>
            <a:r>
              <a:rPr sz="1043" spc="-14" dirty="0">
                <a:solidFill>
                  <a:srgbClr val="585858"/>
                </a:solidFill>
                <a:latin typeface="함초롬바탕"/>
                <a:cs typeface="함초롬바탕"/>
              </a:rPr>
              <a:t>사업자</a:t>
            </a:r>
            <a:r>
              <a:rPr sz="1043" spc="-18" dirty="0">
                <a:solidFill>
                  <a:srgbClr val="585858"/>
                </a:solidFill>
                <a:latin typeface="함초롬바탕"/>
                <a:cs typeface="함초롬바탕"/>
              </a:rPr>
              <a:t>가</a:t>
            </a:r>
            <a:r>
              <a:rPr sz="1043" spc="-91" dirty="0">
                <a:solidFill>
                  <a:srgbClr val="585858"/>
                </a:solidFill>
                <a:latin typeface="함초롬바탕"/>
                <a:cs typeface="함초롬바탕"/>
              </a:rPr>
              <a:t> </a:t>
            </a:r>
            <a:r>
              <a:rPr sz="1043" spc="-14" dirty="0">
                <a:solidFill>
                  <a:srgbClr val="585858"/>
                </a:solidFill>
                <a:latin typeface="함초롬바탕"/>
                <a:cs typeface="함초롬바탕"/>
              </a:rPr>
              <a:t>설립한</a:t>
            </a:r>
            <a:r>
              <a:rPr sz="1043" spc="-5" dirty="0">
                <a:solidFill>
                  <a:srgbClr val="585858"/>
                </a:solidFill>
                <a:latin typeface="함초롬바탕"/>
                <a:cs typeface="함초롬바탕"/>
              </a:rPr>
              <a:t>「</a:t>
            </a:r>
            <a:r>
              <a:rPr sz="1043" spc="-36" dirty="0">
                <a:solidFill>
                  <a:srgbClr val="585858"/>
                </a:solidFill>
                <a:latin typeface="함초롬바탕"/>
                <a:cs typeface="함초롬바탕"/>
              </a:rPr>
              <a:t>근</a:t>
            </a:r>
            <a:r>
              <a:rPr sz="1043" spc="-14" dirty="0">
                <a:solidFill>
                  <a:srgbClr val="585858"/>
                </a:solidFill>
                <a:latin typeface="함초롬바탕"/>
                <a:cs typeface="함초롬바탕"/>
              </a:rPr>
              <a:t>로</a:t>
            </a:r>
            <a:r>
              <a:rPr sz="1043" spc="-36" dirty="0">
                <a:solidFill>
                  <a:srgbClr val="585858"/>
                </a:solidFill>
                <a:latin typeface="함초롬바탕"/>
                <a:cs typeface="함초롬바탕"/>
              </a:rPr>
              <a:t>복지기</a:t>
            </a:r>
            <a:r>
              <a:rPr sz="1043" spc="-14" dirty="0">
                <a:solidFill>
                  <a:srgbClr val="585858"/>
                </a:solidFill>
                <a:latin typeface="함초롬바탕"/>
                <a:cs typeface="함초롬바탕"/>
              </a:rPr>
              <a:t>본</a:t>
            </a:r>
            <a:r>
              <a:rPr sz="1043" spc="-36" dirty="0">
                <a:solidFill>
                  <a:srgbClr val="585858"/>
                </a:solidFill>
                <a:latin typeface="함초롬바탕"/>
                <a:cs typeface="함초롬바탕"/>
              </a:rPr>
              <a:t>법</a:t>
            </a:r>
            <a:r>
              <a:rPr sz="1043" spc="-5" dirty="0">
                <a:solidFill>
                  <a:srgbClr val="585858"/>
                </a:solidFill>
                <a:latin typeface="함초롬바탕"/>
                <a:cs typeface="함초롬바탕"/>
              </a:rPr>
              <a:t>」</a:t>
            </a:r>
            <a:r>
              <a:rPr sz="1043" spc="-36" dirty="0">
                <a:solidFill>
                  <a:srgbClr val="585858"/>
                </a:solidFill>
                <a:latin typeface="함초롬바탕"/>
                <a:cs typeface="함초롬바탕"/>
              </a:rPr>
              <a:t>제</a:t>
            </a:r>
            <a:r>
              <a:rPr sz="1043" spc="32" dirty="0">
                <a:solidFill>
                  <a:srgbClr val="585858"/>
                </a:solidFill>
                <a:latin typeface="함초롬바탕"/>
                <a:cs typeface="함초롬바탕"/>
              </a:rPr>
              <a:t>50</a:t>
            </a:r>
            <a:r>
              <a:rPr sz="1043" spc="-14" dirty="0">
                <a:solidFill>
                  <a:srgbClr val="585858"/>
                </a:solidFill>
                <a:latin typeface="함초롬바탕"/>
                <a:cs typeface="함초롬바탕"/>
              </a:rPr>
              <a:t>조</a:t>
            </a:r>
            <a:r>
              <a:rPr sz="1043" spc="-18" dirty="0">
                <a:solidFill>
                  <a:srgbClr val="585858"/>
                </a:solidFill>
                <a:latin typeface="함초롬바탕"/>
                <a:cs typeface="함초롬바탕"/>
              </a:rPr>
              <a:t>에</a:t>
            </a:r>
            <a:r>
              <a:rPr sz="1043" spc="-113" dirty="0">
                <a:solidFill>
                  <a:srgbClr val="585858"/>
                </a:solidFill>
                <a:latin typeface="함초롬바탕"/>
                <a:cs typeface="함초롬바탕"/>
              </a:rPr>
              <a:t> </a:t>
            </a:r>
            <a:r>
              <a:rPr sz="1043" spc="-14" dirty="0">
                <a:solidFill>
                  <a:srgbClr val="585858"/>
                </a:solidFill>
                <a:latin typeface="함초롬바탕"/>
                <a:cs typeface="함초롬바탕"/>
              </a:rPr>
              <a:t>따</a:t>
            </a:r>
            <a:r>
              <a:rPr sz="1043" spc="-18" dirty="0">
                <a:solidFill>
                  <a:srgbClr val="585858"/>
                </a:solidFill>
                <a:latin typeface="함초롬바탕"/>
                <a:cs typeface="함초롬바탕"/>
              </a:rPr>
              <a:t>른</a:t>
            </a:r>
            <a:r>
              <a:rPr sz="1043" spc="-68" dirty="0">
                <a:solidFill>
                  <a:srgbClr val="585858"/>
                </a:solidFill>
                <a:latin typeface="함초롬바탕"/>
                <a:cs typeface="함초롬바탕"/>
              </a:rPr>
              <a:t> </a:t>
            </a:r>
            <a:r>
              <a:rPr sz="1043" spc="-14" dirty="0">
                <a:solidFill>
                  <a:srgbClr val="585858"/>
                </a:solidFill>
                <a:latin typeface="함초롬바탕"/>
                <a:cs typeface="함초롬바탕"/>
              </a:rPr>
              <a:t>사내근로</a:t>
            </a:r>
            <a:r>
              <a:rPr sz="1043" spc="-36" dirty="0">
                <a:solidFill>
                  <a:srgbClr val="585858"/>
                </a:solidFill>
                <a:latin typeface="함초롬바탕"/>
                <a:cs typeface="함초롬바탕"/>
              </a:rPr>
              <a:t>복</a:t>
            </a:r>
            <a:r>
              <a:rPr sz="1043" spc="-14" dirty="0">
                <a:solidFill>
                  <a:srgbClr val="585858"/>
                </a:solidFill>
                <a:latin typeface="함초롬바탕"/>
                <a:cs typeface="함초롬바탕"/>
              </a:rPr>
              <a:t>지</a:t>
            </a:r>
            <a:r>
              <a:rPr sz="1043" spc="-36" dirty="0">
                <a:solidFill>
                  <a:srgbClr val="585858"/>
                </a:solidFill>
                <a:latin typeface="함초롬바탕"/>
                <a:cs typeface="함초롬바탕"/>
              </a:rPr>
              <a:t>기</a:t>
            </a:r>
            <a:r>
              <a:rPr sz="1043" spc="-18" dirty="0">
                <a:solidFill>
                  <a:srgbClr val="585858"/>
                </a:solidFill>
                <a:latin typeface="함초롬바탕"/>
                <a:cs typeface="함초롬바탕"/>
              </a:rPr>
              <a:t>금</a:t>
            </a:r>
            <a:endParaRPr sz="1043">
              <a:latin typeface="함초롬바탕"/>
              <a:cs typeface="함초롬바탕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944117" y="1417896"/>
            <a:ext cx="3211915" cy="959314"/>
            <a:chOff x="768095" y="1563624"/>
            <a:chExt cx="3542029" cy="1057910"/>
          </a:xfrm>
        </p:grpSpPr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33855" y="1572768"/>
              <a:ext cx="2316480" cy="402336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2889504" y="1563623"/>
              <a:ext cx="637540" cy="414655"/>
            </a:xfrm>
            <a:custGeom>
              <a:avLst/>
              <a:gdLst/>
              <a:ahLst/>
              <a:cxnLst/>
              <a:rect l="l" t="t" r="r" b="b"/>
              <a:pathLst>
                <a:path w="637539" h="414655">
                  <a:moveTo>
                    <a:pt x="637032" y="3048"/>
                  </a:moveTo>
                  <a:lnTo>
                    <a:pt x="633984" y="0"/>
                  </a:lnTo>
                  <a:lnTo>
                    <a:pt x="3048" y="0"/>
                  </a:lnTo>
                  <a:lnTo>
                    <a:pt x="0" y="3048"/>
                  </a:lnTo>
                  <a:lnTo>
                    <a:pt x="0" y="411480"/>
                  </a:lnTo>
                  <a:lnTo>
                    <a:pt x="3048" y="414528"/>
                  </a:lnTo>
                  <a:lnTo>
                    <a:pt x="633984" y="414528"/>
                  </a:lnTo>
                  <a:lnTo>
                    <a:pt x="637032" y="411480"/>
                  </a:lnTo>
                  <a:lnTo>
                    <a:pt x="637032" y="408432"/>
                  </a:lnTo>
                  <a:lnTo>
                    <a:pt x="637032" y="402336"/>
                  </a:lnTo>
                  <a:lnTo>
                    <a:pt x="637032" y="15240"/>
                  </a:lnTo>
                  <a:lnTo>
                    <a:pt x="637032" y="9144"/>
                  </a:lnTo>
                  <a:lnTo>
                    <a:pt x="637032" y="304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632"/>
            </a:p>
          </p:txBody>
        </p:sp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8095" y="1956816"/>
              <a:ext cx="658368" cy="664463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30095" y="2097024"/>
              <a:ext cx="2779776" cy="402336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26591" y="2072640"/>
              <a:ext cx="451103" cy="4572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28530" y="1486994"/>
            <a:ext cx="464340" cy="215586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2775599" y="2356709"/>
            <a:ext cx="6738806" cy="1011738"/>
          </a:xfrm>
          <a:prstGeom prst="rect">
            <a:avLst/>
          </a:prstGeom>
        </p:spPr>
        <p:txBody>
          <a:bodyPr vert="horz" wrap="square" lIns="0" tIns="23608" rIns="0" bIns="0" rtlCol="0">
            <a:spAutoFit/>
          </a:bodyPr>
          <a:lstStyle/>
          <a:p>
            <a:pPr marL="188292" marR="241844" indent="-177352">
              <a:lnSpc>
                <a:spcPct val="146300"/>
              </a:lnSpc>
              <a:spcBef>
                <a:spcPts val="185"/>
              </a:spcBef>
              <a:buChar char="■"/>
              <a:tabLst>
                <a:tab pos="204991" algn="l"/>
              </a:tabLst>
            </a:pPr>
            <a:r>
              <a:rPr sz="1270" spc="-63" dirty="0">
                <a:solidFill>
                  <a:srgbClr val="585858"/>
                </a:solidFill>
                <a:latin typeface="함초롬바탕"/>
                <a:cs typeface="함초롬바탕"/>
              </a:rPr>
              <a:t>상속</a:t>
            </a:r>
            <a:r>
              <a:rPr sz="1270" spc="-59" dirty="0">
                <a:solidFill>
                  <a:srgbClr val="585858"/>
                </a:solidFill>
                <a:latin typeface="함초롬바탕"/>
                <a:cs typeface="함초롬바탕"/>
              </a:rPr>
              <a:t>세</a:t>
            </a:r>
            <a:r>
              <a:rPr sz="1270" spc="-14" dirty="0">
                <a:solidFill>
                  <a:srgbClr val="585858"/>
                </a:solidFill>
                <a:latin typeface="함초롬바탕"/>
                <a:cs typeface="함초롬바탕"/>
              </a:rPr>
              <a:t> </a:t>
            </a:r>
            <a:r>
              <a:rPr sz="1270" spc="-59" dirty="0">
                <a:solidFill>
                  <a:srgbClr val="585858"/>
                </a:solidFill>
                <a:latin typeface="함초롬바탕"/>
                <a:cs typeface="함초롬바탕"/>
              </a:rPr>
              <a:t>및 </a:t>
            </a:r>
            <a:r>
              <a:rPr sz="1270" spc="-63" dirty="0">
                <a:solidFill>
                  <a:srgbClr val="585858"/>
                </a:solidFill>
                <a:latin typeface="함초롬바탕"/>
                <a:cs typeface="함초롬바탕"/>
              </a:rPr>
              <a:t>증여세</a:t>
            </a:r>
            <a:r>
              <a:rPr sz="1270" spc="-59" dirty="0">
                <a:solidFill>
                  <a:srgbClr val="585858"/>
                </a:solidFill>
                <a:latin typeface="함초롬바탕"/>
                <a:cs typeface="함초롬바탕"/>
              </a:rPr>
              <a:t>법</a:t>
            </a:r>
            <a:r>
              <a:rPr sz="1270" spc="-14" dirty="0">
                <a:solidFill>
                  <a:srgbClr val="585858"/>
                </a:solidFill>
                <a:latin typeface="함초롬바탕"/>
                <a:cs typeface="함초롬바탕"/>
              </a:rPr>
              <a:t> </a:t>
            </a:r>
            <a:r>
              <a:rPr sz="1270" spc="-63" dirty="0">
                <a:solidFill>
                  <a:srgbClr val="585858"/>
                </a:solidFill>
                <a:latin typeface="함초롬바탕"/>
                <a:cs typeface="함초롬바탕"/>
              </a:rPr>
              <a:t>제</a:t>
            </a:r>
            <a:r>
              <a:rPr sz="1270" spc="36" dirty="0">
                <a:solidFill>
                  <a:srgbClr val="585858"/>
                </a:solidFill>
                <a:latin typeface="함초롬바탕"/>
                <a:cs typeface="함초롬바탕"/>
              </a:rPr>
              <a:t>46</a:t>
            </a:r>
            <a:r>
              <a:rPr sz="1270" spc="-63" dirty="0">
                <a:solidFill>
                  <a:srgbClr val="585858"/>
                </a:solidFill>
                <a:latin typeface="함초롬바탕"/>
                <a:cs typeface="함초롬바탕"/>
              </a:rPr>
              <a:t>조</a:t>
            </a:r>
            <a:r>
              <a:rPr sz="1270" spc="154" dirty="0">
                <a:solidFill>
                  <a:srgbClr val="585858"/>
                </a:solidFill>
                <a:latin typeface="함초롬바탕"/>
                <a:cs typeface="함초롬바탕"/>
              </a:rPr>
              <a:t>(</a:t>
            </a:r>
            <a:r>
              <a:rPr sz="1270" spc="-63" dirty="0">
                <a:solidFill>
                  <a:srgbClr val="585858"/>
                </a:solidFill>
                <a:latin typeface="함초롬바탕"/>
                <a:cs typeface="함초롬바탕"/>
              </a:rPr>
              <a:t>비과세되</a:t>
            </a:r>
            <a:r>
              <a:rPr sz="1270" spc="-59" dirty="0">
                <a:solidFill>
                  <a:srgbClr val="585858"/>
                </a:solidFill>
                <a:latin typeface="함초롬바탕"/>
                <a:cs typeface="함초롬바탕"/>
              </a:rPr>
              <a:t>는</a:t>
            </a:r>
            <a:r>
              <a:rPr sz="1270" spc="27" dirty="0">
                <a:solidFill>
                  <a:srgbClr val="585858"/>
                </a:solidFill>
                <a:latin typeface="함초롬바탕"/>
                <a:cs typeface="함초롬바탕"/>
              </a:rPr>
              <a:t> </a:t>
            </a:r>
            <a:r>
              <a:rPr sz="1270" spc="-63" dirty="0">
                <a:solidFill>
                  <a:srgbClr val="585858"/>
                </a:solidFill>
                <a:latin typeface="함초롬바탕"/>
                <a:cs typeface="함초롬바탕"/>
              </a:rPr>
              <a:t>증여재산</a:t>
            </a:r>
            <a:r>
              <a:rPr sz="1270" spc="154" dirty="0">
                <a:solidFill>
                  <a:srgbClr val="585858"/>
                </a:solidFill>
                <a:latin typeface="함초롬바탕"/>
                <a:cs typeface="함초롬바탕"/>
              </a:rPr>
              <a:t>)</a:t>
            </a:r>
            <a:r>
              <a:rPr sz="1270" spc="-9" dirty="0">
                <a:solidFill>
                  <a:srgbClr val="585858"/>
                </a:solidFill>
                <a:latin typeface="함초롬바탕"/>
                <a:cs typeface="함초롬바탕"/>
              </a:rPr>
              <a:t> </a:t>
            </a:r>
            <a:r>
              <a:rPr sz="1043" spc="-14" dirty="0">
                <a:solidFill>
                  <a:srgbClr val="585858"/>
                </a:solidFill>
                <a:latin typeface="함초롬바탕"/>
                <a:cs typeface="함초롬바탕"/>
              </a:rPr>
              <a:t>다</a:t>
            </a:r>
            <a:r>
              <a:rPr sz="1043" spc="-18" dirty="0">
                <a:solidFill>
                  <a:srgbClr val="585858"/>
                </a:solidFill>
                <a:latin typeface="함초롬바탕"/>
                <a:cs typeface="함초롬바탕"/>
              </a:rPr>
              <a:t>음</a:t>
            </a:r>
            <a:r>
              <a:rPr sz="1043" spc="-68" dirty="0">
                <a:solidFill>
                  <a:srgbClr val="585858"/>
                </a:solidFill>
                <a:latin typeface="함초롬바탕"/>
                <a:cs typeface="함초롬바탕"/>
              </a:rPr>
              <a:t> </a:t>
            </a:r>
            <a:r>
              <a:rPr sz="1043" spc="-18" dirty="0">
                <a:solidFill>
                  <a:srgbClr val="585858"/>
                </a:solidFill>
                <a:latin typeface="함초롬바탕"/>
                <a:cs typeface="함초롬바탕"/>
              </a:rPr>
              <a:t>각</a:t>
            </a:r>
            <a:r>
              <a:rPr sz="1043" spc="-45" dirty="0">
                <a:solidFill>
                  <a:srgbClr val="585858"/>
                </a:solidFill>
                <a:latin typeface="함초롬바탕"/>
                <a:cs typeface="함초롬바탕"/>
              </a:rPr>
              <a:t> </a:t>
            </a:r>
            <a:r>
              <a:rPr sz="1043" spc="-14" dirty="0">
                <a:solidFill>
                  <a:srgbClr val="585858"/>
                </a:solidFill>
                <a:latin typeface="함초롬바탕"/>
                <a:cs typeface="함초롬바탕"/>
              </a:rPr>
              <a:t>호</a:t>
            </a:r>
            <a:r>
              <a:rPr sz="1043" spc="-18" dirty="0">
                <a:solidFill>
                  <a:srgbClr val="585858"/>
                </a:solidFill>
                <a:latin typeface="함초롬바탕"/>
                <a:cs typeface="함초롬바탕"/>
              </a:rPr>
              <a:t>의</a:t>
            </a:r>
            <a:r>
              <a:rPr sz="1043" spc="-45" dirty="0">
                <a:solidFill>
                  <a:srgbClr val="585858"/>
                </a:solidFill>
                <a:latin typeface="함초롬바탕"/>
                <a:cs typeface="함초롬바탕"/>
              </a:rPr>
              <a:t> </a:t>
            </a:r>
            <a:r>
              <a:rPr sz="1043" spc="-14" dirty="0">
                <a:solidFill>
                  <a:srgbClr val="585858"/>
                </a:solidFill>
                <a:latin typeface="함초롬바탕"/>
                <a:cs typeface="함초롬바탕"/>
              </a:rPr>
              <a:t>어</a:t>
            </a:r>
            <a:r>
              <a:rPr sz="1043" spc="-18" dirty="0">
                <a:solidFill>
                  <a:srgbClr val="585858"/>
                </a:solidFill>
                <a:latin typeface="함초롬바탕"/>
                <a:cs typeface="함초롬바탕"/>
              </a:rPr>
              <a:t>느</a:t>
            </a:r>
            <a:r>
              <a:rPr sz="1043" spc="-68" dirty="0">
                <a:solidFill>
                  <a:srgbClr val="585858"/>
                </a:solidFill>
                <a:latin typeface="함초롬바탕"/>
                <a:cs typeface="함초롬바탕"/>
              </a:rPr>
              <a:t> </a:t>
            </a:r>
            <a:r>
              <a:rPr sz="1043" spc="-14" dirty="0">
                <a:solidFill>
                  <a:srgbClr val="585858"/>
                </a:solidFill>
                <a:latin typeface="함초롬바탕"/>
                <a:cs typeface="함초롬바탕"/>
              </a:rPr>
              <a:t>하나</a:t>
            </a:r>
            <a:r>
              <a:rPr sz="1043" spc="-18" dirty="0">
                <a:solidFill>
                  <a:srgbClr val="585858"/>
                </a:solidFill>
                <a:latin typeface="함초롬바탕"/>
                <a:cs typeface="함초롬바탕"/>
              </a:rPr>
              <a:t>에</a:t>
            </a:r>
            <a:r>
              <a:rPr sz="1043" spc="-91" dirty="0">
                <a:solidFill>
                  <a:srgbClr val="585858"/>
                </a:solidFill>
                <a:latin typeface="함초롬바탕"/>
                <a:cs typeface="함초롬바탕"/>
              </a:rPr>
              <a:t> </a:t>
            </a:r>
            <a:r>
              <a:rPr sz="1043" spc="-14" dirty="0">
                <a:solidFill>
                  <a:srgbClr val="585858"/>
                </a:solidFill>
                <a:latin typeface="함초롬바탕"/>
                <a:cs typeface="함초롬바탕"/>
              </a:rPr>
              <a:t>해당하</a:t>
            </a:r>
            <a:r>
              <a:rPr sz="1043" spc="-18" dirty="0">
                <a:solidFill>
                  <a:srgbClr val="585858"/>
                </a:solidFill>
                <a:latin typeface="함초롬바탕"/>
                <a:cs typeface="함초롬바탕"/>
              </a:rPr>
              <a:t>는</a:t>
            </a:r>
            <a:r>
              <a:rPr sz="1043" spc="-91" dirty="0">
                <a:solidFill>
                  <a:srgbClr val="585858"/>
                </a:solidFill>
                <a:latin typeface="함초롬바탕"/>
                <a:cs typeface="함초롬바탕"/>
              </a:rPr>
              <a:t> </a:t>
            </a:r>
            <a:r>
              <a:rPr sz="1043" spc="-14" dirty="0">
                <a:solidFill>
                  <a:srgbClr val="585858"/>
                </a:solidFill>
                <a:latin typeface="함초롬바탕"/>
                <a:cs typeface="함초롬바탕"/>
              </a:rPr>
              <a:t>금액</a:t>
            </a:r>
            <a:r>
              <a:rPr sz="1043" spc="-18" dirty="0">
                <a:solidFill>
                  <a:srgbClr val="585858"/>
                </a:solidFill>
                <a:latin typeface="함초롬바탕"/>
                <a:cs typeface="함초롬바탕"/>
              </a:rPr>
              <a:t>에</a:t>
            </a:r>
            <a:r>
              <a:rPr sz="1043" spc="-68" dirty="0">
                <a:solidFill>
                  <a:srgbClr val="585858"/>
                </a:solidFill>
                <a:latin typeface="함초롬바탕"/>
                <a:cs typeface="함초롬바탕"/>
              </a:rPr>
              <a:t> </a:t>
            </a:r>
            <a:r>
              <a:rPr sz="1043" spc="-14" dirty="0">
                <a:solidFill>
                  <a:srgbClr val="585858"/>
                </a:solidFill>
                <a:latin typeface="함초롬바탕"/>
                <a:cs typeface="함초롬바탕"/>
              </a:rPr>
              <a:t>대해서는  </a:t>
            </a:r>
            <a:r>
              <a:rPr sz="1043" spc="-18" dirty="0">
                <a:solidFill>
                  <a:srgbClr val="585858"/>
                </a:solidFill>
                <a:latin typeface="함초롬바탕"/>
                <a:cs typeface="함초롬바탕"/>
              </a:rPr>
              <a:t>증여세를</a:t>
            </a:r>
            <a:r>
              <a:rPr sz="1043" spc="-95" dirty="0">
                <a:solidFill>
                  <a:srgbClr val="585858"/>
                </a:solidFill>
                <a:latin typeface="함초롬바탕"/>
                <a:cs typeface="함초롬바탕"/>
              </a:rPr>
              <a:t> </a:t>
            </a:r>
            <a:r>
              <a:rPr sz="1043" spc="-18" dirty="0">
                <a:solidFill>
                  <a:srgbClr val="585858"/>
                </a:solidFill>
                <a:latin typeface="함초롬바탕"/>
                <a:cs typeface="함초롬바탕"/>
              </a:rPr>
              <a:t>부과하지</a:t>
            </a:r>
            <a:r>
              <a:rPr sz="1043" spc="-113" dirty="0">
                <a:solidFill>
                  <a:srgbClr val="585858"/>
                </a:solidFill>
                <a:latin typeface="함초롬바탕"/>
                <a:cs typeface="함초롬바탕"/>
              </a:rPr>
              <a:t> </a:t>
            </a:r>
            <a:r>
              <a:rPr sz="1043" spc="-18" dirty="0">
                <a:solidFill>
                  <a:srgbClr val="585858"/>
                </a:solidFill>
                <a:latin typeface="함초롬바탕"/>
                <a:cs typeface="함초롬바탕"/>
              </a:rPr>
              <a:t>아니한다.</a:t>
            </a:r>
            <a:endParaRPr sz="1043">
              <a:latin typeface="함초롬바탕"/>
              <a:cs typeface="함초롬바탕"/>
            </a:endParaRPr>
          </a:p>
          <a:p>
            <a:pPr marL="257391" marR="4607" indent="-174473">
              <a:lnSpc>
                <a:spcPts val="1913"/>
              </a:lnSpc>
              <a:spcBef>
                <a:spcPts val="77"/>
              </a:spcBef>
            </a:pPr>
            <a:r>
              <a:rPr sz="1043" spc="23" dirty="0">
                <a:solidFill>
                  <a:srgbClr val="585858"/>
                </a:solidFill>
                <a:latin typeface="함초롬바탕"/>
                <a:cs typeface="함초롬바탕"/>
              </a:rPr>
              <a:t>4.</a:t>
            </a:r>
            <a:r>
              <a:rPr sz="1043" spc="-5" dirty="0">
                <a:solidFill>
                  <a:srgbClr val="585858"/>
                </a:solidFill>
                <a:latin typeface="함초롬바탕"/>
                <a:cs typeface="함초롬바탕"/>
              </a:rPr>
              <a:t>「</a:t>
            </a:r>
            <a:r>
              <a:rPr sz="1043" spc="-27" dirty="0">
                <a:solidFill>
                  <a:srgbClr val="585858"/>
                </a:solidFill>
                <a:latin typeface="함초롬바탕"/>
                <a:cs typeface="함초롬바탕"/>
              </a:rPr>
              <a:t>근로복지기본법</a:t>
            </a:r>
            <a:r>
              <a:rPr sz="1043" spc="-5" dirty="0">
                <a:solidFill>
                  <a:srgbClr val="585858"/>
                </a:solidFill>
                <a:latin typeface="함초롬바탕"/>
                <a:cs typeface="함초롬바탕"/>
              </a:rPr>
              <a:t>」</a:t>
            </a:r>
            <a:r>
              <a:rPr sz="1043" spc="-18" dirty="0">
                <a:solidFill>
                  <a:srgbClr val="585858"/>
                </a:solidFill>
                <a:latin typeface="함초롬바탕"/>
                <a:cs typeface="함초롬바탕"/>
              </a:rPr>
              <a:t>에</a:t>
            </a:r>
            <a:r>
              <a:rPr sz="1043" spc="-113" dirty="0">
                <a:solidFill>
                  <a:srgbClr val="585858"/>
                </a:solidFill>
                <a:latin typeface="함초롬바탕"/>
                <a:cs typeface="함초롬바탕"/>
              </a:rPr>
              <a:t> </a:t>
            </a:r>
            <a:r>
              <a:rPr sz="1043" spc="-18" dirty="0">
                <a:solidFill>
                  <a:srgbClr val="585858"/>
                </a:solidFill>
                <a:latin typeface="함초롬바탕"/>
                <a:cs typeface="함초롬바탕"/>
              </a:rPr>
              <a:t>따른</a:t>
            </a:r>
            <a:r>
              <a:rPr sz="1043" spc="-63" dirty="0">
                <a:solidFill>
                  <a:srgbClr val="585858"/>
                </a:solidFill>
                <a:latin typeface="함초롬바탕"/>
                <a:cs typeface="함초롬바탕"/>
              </a:rPr>
              <a:t> </a:t>
            </a:r>
            <a:r>
              <a:rPr sz="1043" spc="-23" dirty="0">
                <a:solidFill>
                  <a:srgbClr val="585858"/>
                </a:solidFill>
                <a:latin typeface="함초롬바탕"/>
                <a:cs typeface="함초롬바탕"/>
              </a:rPr>
              <a:t>사내근로복지기금🕔나</a:t>
            </a:r>
            <a:r>
              <a:rPr sz="1043" spc="-113" dirty="0">
                <a:solidFill>
                  <a:srgbClr val="585858"/>
                </a:solidFill>
                <a:latin typeface="함초롬바탕"/>
                <a:cs typeface="함초롬바탕"/>
              </a:rPr>
              <a:t> </a:t>
            </a:r>
            <a:r>
              <a:rPr sz="1043" spc="-18" dirty="0">
                <a:solidFill>
                  <a:srgbClr val="585858"/>
                </a:solidFill>
                <a:latin typeface="함초롬바탕"/>
                <a:cs typeface="함초롬바탕"/>
              </a:rPr>
              <a:t>그</a:t>
            </a:r>
            <a:r>
              <a:rPr sz="1043" spc="-41" dirty="0">
                <a:solidFill>
                  <a:srgbClr val="585858"/>
                </a:solidFill>
                <a:latin typeface="함초롬바탕"/>
                <a:cs typeface="함초롬바탕"/>
              </a:rPr>
              <a:t> </a:t>
            </a:r>
            <a:r>
              <a:rPr sz="1043" spc="-18" dirty="0">
                <a:solidFill>
                  <a:srgbClr val="585858"/>
                </a:solidFill>
                <a:latin typeface="함초롬바탕"/>
                <a:cs typeface="함초롬바탕"/>
              </a:rPr>
              <a:t>밖에</a:t>
            </a:r>
            <a:r>
              <a:rPr sz="1043" spc="-45" dirty="0">
                <a:solidFill>
                  <a:srgbClr val="585858"/>
                </a:solidFill>
                <a:latin typeface="함초롬바탕"/>
                <a:cs typeface="함초롬바탕"/>
              </a:rPr>
              <a:t> </a:t>
            </a:r>
            <a:r>
              <a:rPr sz="1043" spc="-18" dirty="0">
                <a:solidFill>
                  <a:srgbClr val="585858"/>
                </a:solidFill>
                <a:latin typeface="함초롬바탕"/>
                <a:cs typeface="함초롬바탕"/>
              </a:rPr>
              <a:t>🕔와</a:t>
            </a:r>
            <a:r>
              <a:rPr sz="1043" spc="-63" dirty="0">
                <a:solidFill>
                  <a:srgbClr val="585858"/>
                </a:solidFill>
                <a:latin typeface="함초롬바탕"/>
                <a:cs typeface="함초롬바탕"/>
              </a:rPr>
              <a:t> </a:t>
            </a:r>
            <a:r>
              <a:rPr sz="1043" spc="-18" dirty="0">
                <a:solidFill>
                  <a:srgbClr val="585858"/>
                </a:solidFill>
                <a:latin typeface="함초롬바탕"/>
                <a:cs typeface="함초롬바탕"/>
              </a:rPr>
              <a:t>유사한</a:t>
            </a:r>
            <a:r>
              <a:rPr sz="1043" spc="-63" dirty="0">
                <a:solidFill>
                  <a:srgbClr val="585858"/>
                </a:solidFill>
                <a:latin typeface="함초롬바탕"/>
                <a:cs typeface="함초롬바탕"/>
              </a:rPr>
              <a:t> </a:t>
            </a:r>
            <a:r>
              <a:rPr sz="1043" spc="-18" dirty="0">
                <a:solidFill>
                  <a:srgbClr val="585858"/>
                </a:solidFill>
                <a:latin typeface="함초롬바탕"/>
                <a:cs typeface="함초롬바탕"/>
              </a:rPr>
              <a:t>것으로서</a:t>
            </a:r>
            <a:r>
              <a:rPr sz="1043" spc="-154" dirty="0">
                <a:solidFill>
                  <a:srgbClr val="585858"/>
                </a:solidFill>
                <a:latin typeface="함초롬바탕"/>
                <a:cs typeface="함초롬바탕"/>
              </a:rPr>
              <a:t> </a:t>
            </a:r>
            <a:r>
              <a:rPr sz="1043" spc="-18" dirty="0">
                <a:solidFill>
                  <a:srgbClr val="585858"/>
                </a:solidFill>
                <a:latin typeface="함초롬바탕"/>
                <a:cs typeface="함초롬바탕"/>
              </a:rPr>
              <a:t>대통령령으로</a:t>
            </a:r>
            <a:r>
              <a:rPr sz="1043" spc="-109" dirty="0">
                <a:solidFill>
                  <a:srgbClr val="585858"/>
                </a:solidFill>
                <a:latin typeface="함초롬바탕"/>
                <a:cs typeface="함초롬바탕"/>
              </a:rPr>
              <a:t> </a:t>
            </a:r>
            <a:r>
              <a:rPr sz="1043" spc="-18" dirty="0">
                <a:solidFill>
                  <a:srgbClr val="585858"/>
                </a:solidFill>
                <a:latin typeface="함초롬바탕"/>
                <a:cs typeface="함초롬바탕"/>
              </a:rPr>
              <a:t>정하는</a:t>
            </a:r>
            <a:r>
              <a:rPr sz="1043" spc="-91" dirty="0">
                <a:solidFill>
                  <a:srgbClr val="585858"/>
                </a:solidFill>
                <a:latin typeface="함초롬바탕"/>
                <a:cs typeface="함초롬바탕"/>
              </a:rPr>
              <a:t> </a:t>
            </a:r>
            <a:r>
              <a:rPr sz="1043" spc="-18" dirty="0">
                <a:solidFill>
                  <a:srgbClr val="585858"/>
                </a:solidFill>
                <a:latin typeface="함초롬바탕"/>
                <a:cs typeface="함초롬바탕"/>
              </a:rPr>
              <a:t>단체가</a:t>
            </a:r>
            <a:r>
              <a:rPr sz="1043" spc="-63" dirty="0">
                <a:solidFill>
                  <a:srgbClr val="585858"/>
                </a:solidFill>
                <a:latin typeface="함초롬바탕"/>
                <a:cs typeface="함초롬바탕"/>
              </a:rPr>
              <a:t> </a:t>
            </a:r>
            <a:r>
              <a:rPr sz="1043" spc="-18" dirty="0">
                <a:solidFill>
                  <a:srgbClr val="585858"/>
                </a:solidFill>
                <a:latin typeface="함초롬바탕"/>
                <a:cs typeface="함초롬바탕"/>
              </a:rPr>
              <a:t>증여받은 </a:t>
            </a:r>
            <a:r>
              <a:rPr sz="1043" spc="-299" dirty="0">
                <a:solidFill>
                  <a:srgbClr val="585858"/>
                </a:solidFill>
                <a:latin typeface="함초롬바탕"/>
                <a:cs typeface="함초롬바탕"/>
              </a:rPr>
              <a:t> </a:t>
            </a:r>
            <a:r>
              <a:rPr sz="1043" spc="-18" dirty="0">
                <a:solidFill>
                  <a:srgbClr val="585858"/>
                </a:solidFill>
                <a:latin typeface="함초롬바탕"/>
                <a:cs typeface="함초롬바탕"/>
              </a:rPr>
              <a:t>재산의</a:t>
            </a:r>
            <a:r>
              <a:rPr sz="1043" spc="-73" dirty="0">
                <a:solidFill>
                  <a:srgbClr val="585858"/>
                </a:solidFill>
                <a:latin typeface="함초롬바탕"/>
                <a:cs typeface="함초롬바탕"/>
              </a:rPr>
              <a:t> </a:t>
            </a:r>
            <a:r>
              <a:rPr sz="1043" spc="-18" dirty="0">
                <a:solidFill>
                  <a:srgbClr val="585858"/>
                </a:solidFill>
                <a:latin typeface="함초롬바탕"/>
                <a:cs typeface="함초롬바탕"/>
              </a:rPr>
              <a:t>가액</a:t>
            </a:r>
            <a:endParaRPr sz="1043">
              <a:latin typeface="함초롬바탕"/>
              <a:cs typeface="함초롬바탕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2275788" y="1417896"/>
            <a:ext cx="2169685" cy="376010"/>
            <a:chOff x="1133855" y="1563624"/>
            <a:chExt cx="2392680" cy="414655"/>
          </a:xfrm>
        </p:grpSpPr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33855" y="1572768"/>
              <a:ext cx="2316480" cy="402336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2889504" y="1563623"/>
              <a:ext cx="637540" cy="414655"/>
            </a:xfrm>
            <a:custGeom>
              <a:avLst/>
              <a:gdLst/>
              <a:ahLst/>
              <a:cxnLst/>
              <a:rect l="l" t="t" r="r" b="b"/>
              <a:pathLst>
                <a:path w="637539" h="414655">
                  <a:moveTo>
                    <a:pt x="637032" y="3048"/>
                  </a:moveTo>
                  <a:lnTo>
                    <a:pt x="633984" y="0"/>
                  </a:lnTo>
                  <a:lnTo>
                    <a:pt x="3048" y="0"/>
                  </a:lnTo>
                  <a:lnTo>
                    <a:pt x="0" y="3048"/>
                  </a:lnTo>
                  <a:lnTo>
                    <a:pt x="0" y="411480"/>
                  </a:lnTo>
                  <a:lnTo>
                    <a:pt x="3048" y="414528"/>
                  </a:lnTo>
                  <a:lnTo>
                    <a:pt x="633984" y="414528"/>
                  </a:lnTo>
                  <a:lnTo>
                    <a:pt x="637032" y="411480"/>
                  </a:lnTo>
                  <a:lnTo>
                    <a:pt x="637032" y="408432"/>
                  </a:lnTo>
                  <a:lnTo>
                    <a:pt x="637032" y="402336"/>
                  </a:lnTo>
                  <a:lnTo>
                    <a:pt x="637032" y="15240"/>
                  </a:lnTo>
                  <a:lnTo>
                    <a:pt x="637032" y="9144"/>
                  </a:lnTo>
                  <a:lnTo>
                    <a:pt x="637032" y="304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632"/>
            </a:p>
          </p:txBody>
        </p:sp>
      </p:grpSp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017064" y="5389663"/>
            <a:ext cx="2581510" cy="221114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563236" y="1967918"/>
            <a:ext cx="2520704" cy="364839"/>
          </a:xfrm>
          <a:prstGeom prst="rect">
            <a:avLst/>
          </a:prstGeom>
        </p:spPr>
      </p:pic>
      <p:grpSp>
        <p:nvGrpSpPr>
          <p:cNvPr id="13" name="object 13"/>
          <p:cNvGrpSpPr/>
          <p:nvPr/>
        </p:nvGrpSpPr>
        <p:grpSpPr>
          <a:xfrm>
            <a:off x="1872256" y="1840778"/>
            <a:ext cx="602882" cy="602882"/>
            <a:chOff x="688848" y="2029968"/>
            <a:chExt cx="664845" cy="664845"/>
          </a:xfrm>
        </p:grpSpPr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88848" y="2029968"/>
              <a:ext cx="664464" cy="664463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47344" y="2127504"/>
              <a:ext cx="451104" cy="45110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25400">
              <a:lnSpc>
                <a:spcPts val="1115"/>
              </a:lnSpc>
            </a:pPr>
            <a:fld id="{81D60167-4931-47E6-BA6A-407CBD079E47}" type="slidenum">
              <a:rPr lang="en-US" altLang="ko-KR" spc="-5" smtClean="0"/>
              <a:pPr marL="25400">
                <a:lnSpc>
                  <a:spcPts val="1115"/>
                </a:lnSpc>
              </a:pPr>
              <a:t>35</a:t>
            </a:fld>
            <a:endParaRPr lang="en-US" altLang="ko-KR" spc="-5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98A0945-6FD8-4A4C-B6BB-66D01DC564E1}"/>
              </a:ext>
            </a:extLst>
          </p:cNvPr>
          <p:cNvCxnSpPr/>
          <p:nvPr/>
        </p:nvCxnSpPr>
        <p:spPr>
          <a:xfrm>
            <a:off x="140152" y="995708"/>
            <a:ext cx="11835213" cy="0"/>
          </a:xfrm>
          <a:prstGeom prst="line">
            <a:avLst/>
          </a:prstGeom>
          <a:ln w="38100">
            <a:solidFill>
              <a:srgbClr val="A08C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84AD6DA-DB83-442D-B826-944EA959A439}"/>
              </a:ext>
            </a:extLst>
          </p:cNvPr>
          <p:cNvSpPr txBox="1"/>
          <p:nvPr/>
        </p:nvSpPr>
        <p:spPr>
          <a:xfrm>
            <a:off x="222496" y="316139"/>
            <a:ext cx="1769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b="1" dirty="0"/>
              <a:t>AGENDA</a:t>
            </a:r>
            <a:endParaRPr lang="ko-KR" alt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71C5A1-B753-40A9-941E-AF7D526E95D3}"/>
              </a:ext>
            </a:extLst>
          </p:cNvPr>
          <p:cNvSpPr txBox="1"/>
          <p:nvPr/>
        </p:nvSpPr>
        <p:spPr>
          <a:xfrm>
            <a:off x="2447630" y="1721200"/>
            <a:ext cx="695014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b="1" dirty="0" err="1">
                <a:solidFill>
                  <a:srgbClr val="A08C78"/>
                </a:solidFill>
              </a:rPr>
              <a:t>Chacter</a:t>
            </a:r>
            <a:r>
              <a:rPr lang="en-US" altLang="ko-KR" b="1" dirty="0">
                <a:solidFill>
                  <a:srgbClr val="A08C78"/>
                </a:solidFill>
              </a:rPr>
              <a:t> 4.</a:t>
            </a:r>
            <a:r>
              <a:rPr lang="en-US" altLang="ko-KR" b="1" dirty="0"/>
              <a:t> </a:t>
            </a:r>
            <a:r>
              <a:rPr lang="ko-KR" altLang="en-US" b="1" dirty="0" err="1"/>
              <a:t>컨설팅방향</a:t>
            </a:r>
            <a:endParaRPr lang="en-US" altLang="ko-KR" b="1" dirty="0"/>
          </a:p>
          <a:p>
            <a:pPr>
              <a:lnSpc>
                <a:spcPct val="200000"/>
              </a:lnSpc>
            </a:pPr>
            <a:endParaRPr lang="en-US" altLang="ko-KR" sz="2400" b="1" dirty="0">
              <a:solidFill>
                <a:srgbClr val="A08C7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43473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533400" y="381000"/>
            <a:ext cx="426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graphicFrame>
        <p:nvGraphicFramePr>
          <p:cNvPr id="8" name="다이어그램 7"/>
          <p:cNvGraphicFramePr/>
          <p:nvPr>
            <p:extLst>
              <p:ext uri="{D42A27DB-BD31-4B8C-83A1-F6EECF244321}">
                <p14:modId xmlns:p14="http://schemas.microsoft.com/office/powerpoint/2010/main" val="4013014170"/>
              </p:ext>
            </p:extLst>
          </p:nvPr>
        </p:nvGraphicFramePr>
        <p:xfrm>
          <a:off x="228600" y="914400"/>
          <a:ext cx="10363200" cy="5257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533400" y="457200"/>
            <a:ext cx="3276600" cy="4616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50000"/>
              </a:lnSpc>
            </a:pPr>
            <a:r>
              <a:rPr lang="ko-KR" altLang="en-US" sz="2000" b="1" spc="-5" dirty="0">
                <a:solidFill>
                  <a:srgbClr val="002060"/>
                </a:solidFill>
                <a:latin typeface="+mj-ea"/>
                <a:ea typeface="+mj-ea"/>
                <a:cs typeface="Century Gothic"/>
              </a:rPr>
              <a:t>기업 개선 </a:t>
            </a:r>
            <a:r>
              <a:rPr lang="ko-KR" altLang="en-US" sz="2000" b="1" spc="-5" dirty="0" err="1">
                <a:solidFill>
                  <a:srgbClr val="002060"/>
                </a:solidFill>
                <a:latin typeface="+mj-ea"/>
                <a:ea typeface="+mj-ea"/>
                <a:cs typeface="Century Gothic"/>
              </a:rPr>
              <a:t>로드맵</a:t>
            </a:r>
            <a:endParaRPr lang="ko-KR" altLang="en-US" sz="2000" b="1" spc="-5" dirty="0">
              <a:solidFill>
                <a:srgbClr val="002060"/>
              </a:solidFill>
              <a:latin typeface="+mj-ea"/>
              <a:ea typeface="+mj-ea"/>
              <a:cs typeface="Century Gothic"/>
            </a:endParaRPr>
          </a:p>
        </p:txBody>
      </p:sp>
      <p:sp>
        <p:nvSpPr>
          <p:cNvPr id="6" name="순서도: 천공 테이프 5"/>
          <p:cNvSpPr/>
          <p:nvPr/>
        </p:nvSpPr>
        <p:spPr>
          <a:xfrm>
            <a:off x="9366637" y="1476888"/>
            <a:ext cx="2286000" cy="1524000"/>
          </a:xfrm>
          <a:prstGeom prst="flowChartPunchedTape">
            <a:avLst/>
          </a:prstGeom>
          <a:solidFill>
            <a:schemeClr val="tx2">
              <a:alpha val="36077"/>
            </a:schemeClr>
          </a:solidFill>
          <a:ln w="57150">
            <a:solidFill>
              <a:srgbClr val="002060"/>
            </a:solidFill>
          </a:ln>
        </p:spPr>
        <p:txBody>
          <a:bodyPr wrap="square" lIns="0" tIns="0" rIns="0" bIns="0" rtlCol="0" anchor="ctr"/>
          <a:lstStyle/>
          <a:p>
            <a:pPr algn="ctr"/>
            <a:r>
              <a:rPr lang="ko-KR" altLang="en-US" sz="1400" dirty="0"/>
              <a:t>기업 경영관리 </a:t>
            </a:r>
            <a:endParaRPr lang="en-US" altLang="ko-KR" sz="1400" dirty="0"/>
          </a:p>
          <a:p>
            <a:pPr algn="ctr"/>
            <a:r>
              <a:rPr lang="ko-KR" altLang="en-US" sz="1400" dirty="0"/>
              <a:t>및 사옥매입</a:t>
            </a:r>
            <a:endParaRPr lang="en-US" altLang="ko-KR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9517711" y="1015739"/>
            <a:ext cx="2873829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50000"/>
              </a:lnSpc>
            </a:pPr>
            <a:r>
              <a:rPr lang="en-US" altLang="ko-KR" sz="2400" b="1" spc="-5" dirty="0">
                <a:solidFill>
                  <a:srgbClr val="002060"/>
                </a:solidFill>
                <a:latin typeface="+mj-ea"/>
                <a:ea typeface="+mj-ea"/>
                <a:cs typeface="Century Gothic"/>
              </a:rPr>
              <a:t>Goal</a:t>
            </a:r>
            <a:endParaRPr lang="ko-KR" altLang="en-US" sz="2400" b="1" spc="-5" dirty="0">
              <a:solidFill>
                <a:srgbClr val="002060"/>
              </a:solidFill>
              <a:latin typeface="+mj-ea"/>
              <a:ea typeface="+mj-ea"/>
              <a:cs typeface="Century Gothic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25400">
              <a:lnSpc>
                <a:spcPts val="1115"/>
              </a:lnSpc>
            </a:pPr>
            <a:fld id="{81D60167-4931-47E6-BA6A-407CBD079E47}" type="slidenum">
              <a:rPr lang="en-US" altLang="ko-KR" spc="-5" smtClean="0"/>
              <a:pPr marL="25400">
                <a:lnSpc>
                  <a:spcPts val="1115"/>
                </a:lnSpc>
              </a:pPr>
              <a:t>36</a:t>
            </a:fld>
            <a:endParaRPr lang="en-US" altLang="ko-KR" spc="-5" dirty="0"/>
          </a:p>
        </p:txBody>
      </p:sp>
    </p:spTree>
    <p:extLst>
      <p:ext uri="{BB962C8B-B14F-4D97-AF65-F5344CB8AC3E}">
        <p14:creationId xmlns:p14="http://schemas.microsoft.com/office/powerpoint/2010/main" val="5475741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271C5A1-B753-40A9-941E-AF7D526E95D3}"/>
              </a:ext>
            </a:extLst>
          </p:cNvPr>
          <p:cNvSpPr txBox="1"/>
          <p:nvPr/>
        </p:nvSpPr>
        <p:spPr>
          <a:xfrm>
            <a:off x="1584251" y="1672589"/>
            <a:ext cx="4944140" cy="7245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400" b="1" dirty="0" err="1">
                <a:solidFill>
                  <a:srgbClr val="A08C78"/>
                </a:solidFill>
              </a:rPr>
              <a:t>Chacter</a:t>
            </a:r>
            <a:r>
              <a:rPr lang="en-US" altLang="ko-KR" sz="2400" b="1" dirty="0">
                <a:solidFill>
                  <a:srgbClr val="A08C78"/>
                </a:solidFill>
              </a:rPr>
              <a:t> 5.  </a:t>
            </a:r>
            <a:r>
              <a:rPr lang="ko-KR" altLang="en-US" sz="2400" b="1" dirty="0" err="1">
                <a:solidFill>
                  <a:srgbClr val="A08C78"/>
                </a:solidFill>
              </a:rPr>
              <a:t>수행인력</a:t>
            </a:r>
            <a:endParaRPr lang="en-US" altLang="ko-KR" b="1" dirty="0"/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445FFB8D-ED5F-4854-9B04-AC14CDB231AF}"/>
              </a:ext>
            </a:extLst>
          </p:cNvPr>
          <p:cNvCxnSpPr/>
          <p:nvPr/>
        </p:nvCxnSpPr>
        <p:spPr>
          <a:xfrm>
            <a:off x="178393" y="685986"/>
            <a:ext cx="11835213" cy="0"/>
          </a:xfrm>
          <a:prstGeom prst="line">
            <a:avLst/>
          </a:prstGeom>
          <a:ln w="38100">
            <a:solidFill>
              <a:srgbClr val="A08C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5EB01D4B-2503-4051-A94F-6A2D299E08AE}"/>
              </a:ext>
            </a:extLst>
          </p:cNvPr>
          <p:cNvSpPr txBox="1"/>
          <p:nvPr/>
        </p:nvSpPr>
        <p:spPr>
          <a:xfrm>
            <a:off x="9549213" y="316654"/>
            <a:ext cx="2462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b="1" dirty="0">
                <a:ea typeface="12롯데마트행복Bold" panose="02020603020101020101"/>
              </a:rPr>
              <a:t>AGENDA</a:t>
            </a:r>
            <a:endParaRPr lang="ko-KR" altLang="en-US" b="1" dirty="0">
              <a:ea typeface="12롯데마트행복Bold" panose="02020603020101020101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A61F6CAE-3B7F-4C2C-BACD-72707C91A1D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3386" y="6172014"/>
            <a:ext cx="855005" cy="575185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46D5B-43F9-4DD5-8931-3A13549870E1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6791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46D5B-43F9-4DD5-8931-3A13549870E1}" type="slidenum">
              <a:rPr lang="ko-KR" altLang="en-US" smtClean="0"/>
              <a:t>38</a:t>
            </a:fld>
            <a:endParaRPr lang="ko-KR" altLang="en-US"/>
          </a:p>
        </p:txBody>
      </p:sp>
      <p:sp>
        <p:nvSpPr>
          <p:cNvPr id="8" name="Text Box 7">
            <a:extLst>
              <a:ext uri="{FF2B5EF4-FFF2-40B4-BE49-F238E27FC236}">
                <a16:creationId xmlns:a16="http://schemas.microsoft.com/office/drawing/2014/main" id="{B017F01C-9653-A34C-B271-A0BD53BC37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53157" y="2005277"/>
            <a:ext cx="1334659" cy="11387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1400" b="1" dirty="0">
                <a:latin typeface="맑은 고딕" pitchFamily="50" charset="-127"/>
                <a:ea typeface="맑은 고딕" pitchFamily="50" charset="-127"/>
              </a:rPr>
              <a:t>이 화 연</a:t>
            </a:r>
            <a:endParaRPr lang="en-US" altLang="ko-KR" sz="1400" b="1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ct val="50000"/>
              </a:spcBef>
            </a:pPr>
            <a:r>
              <a:rPr lang="ko-KR" altLang="en-US" sz="1100" dirty="0">
                <a:latin typeface="맑은 고딕" pitchFamily="50" charset="-127"/>
                <a:ea typeface="맑은 고딕" pitchFamily="50" charset="-127"/>
              </a:rPr>
              <a:t>기업전략지원본부</a:t>
            </a:r>
            <a:endParaRPr lang="en-US" altLang="ko-KR" sz="11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ct val="50000"/>
              </a:spcBef>
            </a:pPr>
            <a:r>
              <a:rPr lang="ko-KR" altLang="en-US" sz="1100" dirty="0">
                <a:latin typeface="맑은 고딕" pitchFamily="50" charset="-127"/>
                <a:ea typeface="맑은 고딕" pitchFamily="50" charset="-127"/>
              </a:rPr>
              <a:t>총괄</a:t>
            </a:r>
            <a:r>
              <a:rPr lang="en-US" altLang="ko-KR" sz="1100" dirty="0">
                <a:latin typeface="맑은 고딕" pitchFamily="50" charset="-127"/>
                <a:ea typeface="맑은 고딕" pitchFamily="50" charset="-127"/>
              </a:rPr>
              <a:t>PM </a:t>
            </a:r>
          </a:p>
          <a:p>
            <a:pPr>
              <a:spcBef>
                <a:spcPct val="50000"/>
              </a:spcBef>
            </a:pPr>
            <a:endParaRPr lang="ko-KR" altLang="en-US" sz="14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TextBox 6">
            <a:extLst>
              <a:ext uri="{FF2B5EF4-FFF2-40B4-BE49-F238E27FC236}">
                <a16:creationId xmlns:a16="http://schemas.microsoft.com/office/drawing/2014/main" id="{2D53F416-AC5D-9D4C-A87F-FEB22134A8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82612" y="3144050"/>
            <a:ext cx="2537874" cy="23493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ts val="1400"/>
              </a:lnSpc>
            </a:pPr>
            <a:r>
              <a:rPr lang="ko-KR" altLang="en-US" sz="1100" spc="-1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 숙명여자대학교 통계학과  </a:t>
            </a:r>
            <a:endParaRPr lang="en-US" altLang="ko-KR" sz="1100" spc="-1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200" b="1" spc="-1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b="1" spc="-1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경력</a:t>
            </a:r>
            <a:endParaRPr lang="en-US" altLang="ko-KR" sz="1200" b="1" spc="-1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  <a:buFont typeface="Arial" charset="0"/>
              <a:buChar char="•"/>
            </a:pPr>
            <a:r>
              <a:rPr lang="en-US" altLang="ko-KR" sz="1100" spc="-1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100" spc="-1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전</a:t>
            </a:r>
            <a:r>
              <a:rPr lang="en-US" altLang="ko-KR" sz="1100" spc="-1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) </a:t>
            </a:r>
            <a:r>
              <a:rPr lang="ko-KR" altLang="en-US" sz="1100" spc="-10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쌍용제지</a:t>
            </a:r>
            <a:r>
              <a:rPr lang="ko-KR" altLang="en-US" sz="1100" spc="-1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㈜ </a:t>
            </a:r>
            <a:r>
              <a:rPr lang="en-US" altLang="ko-KR" sz="1100" spc="-1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AFH</a:t>
            </a:r>
            <a:r>
              <a:rPr lang="ko-KR" altLang="en-US" sz="1100" spc="-1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사업본부 </a:t>
            </a:r>
            <a:endParaRPr lang="en-US" altLang="ko-KR" sz="1100" spc="-1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  <a:buFont typeface="Arial" charset="0"/>
              <a:buChar char="•"/>
            </a:pPr>
            <a:r>
              <a:rPr lang="en-US" altLang="ko-KR" sz="1100" spc="-1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100" spc="-1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전</a:t>
            </a:r>
            <a:r>
              <a:rPr lang="en-US" altLang="ko-KR" sz="1100" spc="-1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) </a:t>
            </a:r>
            <a:r>
              <a:rPr lang="ko-KR" altLang="en-US" sz="1100" spc="-10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크라우드펀드사</a:t>
            </a:r>
            <a:r>
              <a:rPr lang="ko-KR" altLang="en-US" sz="1100" spc="-1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100" spc="-10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수석팀장</a:t>
            </a:r>
            <a:endParaRPr lang="en-US" altLang="ko-KR" sz="1100" spc="-1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  <a:buFont typeface="Arial" charset="0"/>
              <a:buChar char="•"/>
            </a:pPr>
            <a:r>
              <a:rPr lang="en-US" altLang="ko-KR" sz="1100" spc="-1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100" spc="-1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전</a:t>
            </a:r>
            <a:r>
              <a:rPr lang="en-US" altLang="ko-KR" sz="1100" spc="-1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ko-KR" altLang="en-US" sz="1100" spc="-1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spc="-1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TPI </a:t>
            </a:r>
            <a:r>
              <a:rPr lang="ko-KR" altLang="en-US" sz="1100" spc="-10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인사이트</a:t>
            </a:r>
            <a:r>
              <a:rPr lang="ko-KR" altLang="en-US" sz="1100" spc="-1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기업지원본부 팀장</a:t>
            </a:r>
            <a:endParaRPr lang="en-US" altLang="ko-KR" sz="1100" spc="-1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  <a:buFont typeface="Arial" charset="0"/>
              <a:buChar char="•"/>
            </a:pPr>
            <a:r>
              <a:rPr lang="en-US" altLang="ko-KR" sz="1100" spc="-1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100" spc="-1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현</a:t>
            </a:r>
            <a:r>
              <a:rPr lang="en-US" altLang="ko-KR" sz="1100" spc="-1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) </a:t>
            </a:r>
            <a:r>
              <a:rPr lang="ko-KR" altLang="en-US" sz="1100" spc="-1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서울대학교</a:t>
            </a:r>
            <a:r>
              <a:rPr lang="en-US" altLang="ko-KR" sz="1100" spc="-1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100" spc="-1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대학원  창업 지원 </a:t>
            </a:r>
            <a:endParaRPr lang="en-US" altLang="ko-KR" sz="1100" spc="-1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  <a:buFont typeface="Arial" charset="0"/>
              <a:buChar char="•"/>
            </a:pPr>
            <a:r>
              <a:rPr lang="ko-KR" altLang="en-US" sz="1100" spc="-1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현</a:t>
            </a:r>
            <a:r>
              <a:rPr lang="en-US" altLang="ko-KR" sz="1100" spc="-1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) </a:t>
            </a:r>
            <a:r>
              <a:rPr lang="ko-KR" altLang="en-US" sz="1100" spc="-1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중기이코노미 기업지원본부 본부장  </a:t>
            </a:r>
            <a:endParaRPr lang="en-US" altLang="ko-KR" sz="1100" spc="-1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</a:pPr>
            <a:endParaRPr lang="ko-KR" altLang="en-US" sz="1100" spc="-1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13" name="직선 연결선 16">
            <a:extLst>
              <a:ext uri="{FF2B5EF4-FFF2-40B4-BE49-F238E27FC236}">
                <a16:creationId xmlns:a16="http://schemas.microsoft.com/office/drawing/2014/main" id="{17751CFC-9AF2-4B47-B562-F43E5C3E28B9}"/>
              </a:ext>
            </a:extLst>
          </p:cNvPr>
          <p:cNvCxnSpPr/>
          <p:nvPr/>
        </p:nvCxnSpPr>
        <p:spPr>
          <a:xfrm>
            <a:off x="178393" y="828486"/>
            <a:ext cx="11835213" cy="0"/>
          </a:xfrm>
          <a:prstGeom prst="line">
            <a:avLst/>
          </a:prstGeom>
          <a:ln w="38100">
            <a:solidFill>
              <a:srgbClr val="A08C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44ADAF2-EE4C-CC43-802F-A360665ED46C}"/>
              </a:ext>
            </a:extLst>
          </p:cNvPr>
          <p:cNvSpPr txBox="1"/>
          <p:nvPr/>
        </p:nvSpPr>
        <p:spPr>
          <a:xfrm>
            <a:off x="178393" y="344091"/>
            <a:ext cx="62461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>
                <a:ea typeface="12롯데마트행복Bold" panose="02020603020101020101" pitchFamily="18" charset="-127"/>
              </a:rPr>
              <a:t>SUCCESS </a:t>
            </a:r>
            <a:r>
              <a:rPr lang="ko-KR" altLang="en-US" sz="2000" b="1" dirty="0">
                <a:ea typeface="12롯데마트행복Bold" panose="02020603020101020101" pitchFamily="18" charset="-127"/>
              </a:rPr>
              <a:t>디자이너</a:t>
            </a:r>
          </a:p>
        </p:txBody>
      </p:sp>
      <p:sp>
        <p:nvSpPr>
          <p:cNvPr id="16" name="Text Box 7">
            <a:extLst>
              <a:ext uri="{FF2B5EF4-FFF2-40B4-BE49-F238E27FC236}">
                <a16:creationId xmlns:a16="http://schemas.microsoft.com/office/drawing/2014/main" id="{31D1D18A-B5AA-4578-9E70-350B2B3B17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56598" y="2005277"/>
            <a:ext cx="1334659" cy="11387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1400" b="1" dirty="0">
                <a:latin typeface="맑은 고딕" pitchFamily="50" charset="-127"/>
                <a:ea typeface="맑은 고딕" pitchFamily="50" charset="-127"/>
              </a:rPr>
              <a:t>도 갑 승</a:t>
            </a:r>
            <a:endParaRPr lang="en-US" altLang="ko-KR" sz="1400" b="1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ct val="50000"/>
              </a:spcBef>
            </a:pPr>
            <a:r>
              <a:rPr lang="ko-KR" altLang="en-US" sz="1100" dirty="0">
                <a:latin typeface="맑은 고딕" pitchFamily="50" charset="-127"/>
                <a:ea typeface="맑은 고딕" pitchFamily="50" charset="-127"/>
              </a:rPr>
              <a:t>기업전략지원본부</a:t>
            </a:r>
            <a:endParaRPr lang="en-US" altLang="ko-KR" sz="11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ct val="50000"/>
              </a:spcBef>
            </a:pPr>
            <a:r>
              <a:rPr lang="en-US" altLang="ko-KR" sz="1100" dirty="0">
                <a:latin typeface="맑은 고딕" pitchFamily="50" charset="-127"/>
                <a:ea typeface="맑은 고딕" pitchFamily="50" charset="-127"/>
              </a:rPr>
              <a:t>PM </a:t>
            </a:r>
          </a:p>
          <a:p>
            <a:pPr>
              <a:spcBef>
                <a:spcPct val="50000"/>
              </a:spcBef>
            </a:pPr>
            <a:endParaRPr lang="ko-KR" altLang="en-US" sz="14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TextBox 6">
            <a:extLst>
              <a:ext uri="{FF2B5EF4-FFF2-40B4-BE49-F238E27FC236}">
                <a16:creationId xmlns:a16="http://schemas.microsoft.com/office/drawing/2014/main" id="{E0BE4E5E-D5C0-46A3-8A30-60F5CC6DBC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32897" y="3243564"/>
            <a:ext cx="2501006" cy="14080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1200" b="1" spc="-1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b="1" spc="-1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경력</a:t>
            </a:r>
            <a:endParaRPr lang="en-US" altLang="ko-KR" sz="1200" b="1" spc="-1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  <a:buFont typeface="Arial" charset="0"/>
              <a:buChar char="•"/>
            </a:pPr>
            <a:r>
              <a:rPr lang="en-US" altLang="ko-KR" sz="1100" spc="-1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100" spc="-1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전</a:t>
            </a:r>
            <a:r>
              <a:rPr lang="en-US" altLang="ko-KR" sz="1100" spc="-1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)  </a:t>
            </a:r>
            <a:r>
              <a:rPr lang="ko-KR" altLang="en-US" sz="1100" spc="-1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아이비즈그룹 기업지원사업부 팀장</a:t>
            </a:r>
            <a:endParaRPr lang="en-US" altLang="ko-KR" sz="1100" spc="-1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  <a:buFont typeface="Arial" charset="0"/>
              <a:buChar char="•"/>
            </a:pPr>
            <a:r>
              <a:rPr lang="ko-KR" altLang="en-US" sz="1100" spc="-1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현</a:t>
            </a:r>
            <a:r>
              <a:rPr lang="en-US" altLang="ko-KR" sz="1100" spc="-1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)  JCI </a:t>
            </a:r>
            <a:r>
              <a:rPr lang="ko-KR" altLang="en-US" sz="1100" spc="-1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서울지구청년회의소 부회장</a:t>
            </a:r>
            <a:endParaRPr lang="en-US" altLang="ko-KR" sz="1100" spc="-1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  <a:buFont typeface="Arial" charset="0"/>
              <a:buChar char="•"/>
            </a:pPr>
            <a:r>
              <a:rPr lang="en-US" altLang="ko-KR" sz="1100" spc="-1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100" spc="-1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현</a:t>
            </a:r>
            <a:r>
              <a:rPr lang="en-US" altLang="ko-KR" sz="1100" spc="-1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) </a:t>
            </a:r>
            <a:r>
              <a:rPr lang="ko-KR" altLang="en-US" sz="1100" spc="-1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중기이코노미 기업지원본부  팀장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1100" y="1166371"/>
            <a:ext cx="1379910" cy="180815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2897" y="1166371"/>
            <a:ext cx="1461855" cy="1808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61046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D63547AD-FAAD-4739-AE6F-55AE51511C71}" type="slidenum">
              <a:rPr lang="ko-KR" altLang="en-US" smtClean="0"/>
              <a:pPr/>
              <a:t>39</a:t>
            </a:fld>
            <a:endParaRPr lang="ko-KR" altLang="en-US"/>
          </a:p>
        </p:txBody>
      </p:sp>
      <p:cxnSp>
        <p:nvCxnSpPr>
          <p:cNvPr id="20" name="직선 연결선 16">
            <a:extLst>
              <a:ext uri="{FF2B5EF4-FFF2-40B4-BE49-F238E27FC236}">
                <a16:creationId xmlns:a16="http://schemas.microsoft.com/office/drawing/2014/main" id="{94CE035F-8F57-1147-B11F-8CDED3854EB7}"/>
              </a:ext>
            </a:extLst>
          </p:cNvPr>
          <p:cNvCxnSpPr/>
          <p:nvPr/>
        </p:nvCxnSpPr>
        <p:spPr>
          <a:xfrm>
            <a:off x="178393" y="828486"/>
            <a:ext cx="11835213" cy="0"/>
          </a:xfrm>
          <a:prstGeom prst="line">
            <a:avLst/>
          </a:prstGeom>
          <a:ln w="38100">
            <a:solidFill>
              <a:srgbClr val="A08C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315487F-72B3-E043-9394-1679E7D977D1}"/>
              </a:ext>
            </a:extLst>
          </p:cNvPr>
          <p:cNvSpPr txBox="1"/>
          <p:nvPr/>
        </p:nvSpPr>
        <p:spPr>
          <a:xfrm>
            <a:off x="178392" y="344091"/>
            <a:ext cx="107440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ea typeface="12롯데마트행복Bold" panose="02020603020101020101" pitchFamily="18" charset="-127"/>
              </a:rPr>
              <a:t>수행 인력 </a:t>
            </a:r>
            <a:r>
              <a:rPr lang="en-US" altLang="ko-KR" sz="2000" b="1" dirty="0">
                <a:ea typeface="12롯데마트행복Bold" panose="02020603020101020101" pitchFamily="18" charset="-127"/>
              </a:rPr>
              <a:t>(</a:t>
            </a:r>
            <a:r>
              <a:rPr lang="ko-KR" altLang="en-US" sz="2000" b="1" dirty="0">
                <a:ea typeface="12롯데마트행복Bold" panose="02020603020101020101" pitchFamily="18" charset="-127"/>
              </a:rPr>
              <a:t>인사 노무 </a:t>
            </a:r>
            <a:r>
              <a:rPr lang="en-US" altLang="ko-KR" sz="2000" b="1" dirty="0">
                <a:ea typeface="12롯데마트행복Bold" panose="02020603020101020101" pitchFamily="18" charset="-127"/>
              </a:rPr>
              <a:t>/ TF</a:t>
            </a:r>
            <a:r>
              <a:rPr lang="ko-KR" altLang="en-US" sz="2000" b="1" dirty="0">
                <a:ea typeface="12롯데마트행복Bold" panose="02020603020101020101" pitchFamily="18" charset="-127"/>
              </a:rPr>
              <a:t>팀</a:t>
            </a:r>
            <a:r>
              <a:rPr lang="en-US" altLang="ko-KR" sz="2000" b="1" dirty="0">
                <a:ea typeface="12롯데마트행복Bold" panose="02020603020101020101" pitchFamily="18" charset="-127"/>
              </a:rPr>
              <a:t>) – SUCCESS </a:t>
            </a:r>
            <a:r>
              <a:rPr lang="ko-KR" altLang="en-US" sz="2000" b="1" dirty="0">
                <a:ea typeface="12롯데마트행복Bold" panose="02020603020101020101" pitchFamily="18" charset="-127"/>
              </a:rPr>
              <a:t>디자이너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00A6563-2BB4-2448-8D10-0225A0F0F688}"/>
              </a:ext>
            </a:extLst>
          </p:cNvPr>
          <p:cNvSpPr/>
          <p:nvPr/>
        </p:nvSpPr>
        <p:spPr>
          <a:xfrm>
            <a:off x="1499930" y="3198448"/>
            <a:ext cx="3267614" cy="28854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dirty="0"/>
              <a:t>   </a:t>
            </a:r>
          </a:p>
          <a:p>
            <a:r>
              <a:rPr lang="en-US" altLang="ko-KR" sz="1100" dirty="0"/>
              <a:t> </a:t>
            </a:r>
            <a:r>
              <a:rPr lang="ko-KR" altLang="en-US" sz="1100" dirty="0"/>
              <a:t>충남대학교 경영학과</a:t>
            </a:r>
            <a:endParaRPr lang="en-US" altLang="ko-KR" sz="1100" dirty="0"/>
          </a:p>
          <a:p>
            <a:endParaRPr lang="en-US" altLang="ko-KR" sz="1100" dirty="0"/>
          </a:p>
          <a:p>
            <a:pPr>
              <a:lnSpc>
                <a:spcPct val="150000"/>
              </a:lnSpc>
            </a:pPr>
            <a:r>
              <a:rPr lang="en-US" altLang="ko-KR" sz="1100" dirty="0"/>
              <a:t> </a:t>
            </a:r>
            <a:r>
              <a:rPr lang="ko-KR" altLang="en-US" sz="1100" b="1" spc="-100" dirty="0">
                <a:solidFill>
                  <a:srgbClr val="000000"/>
                </a:solidFill>
                <a:latin typeface="맑은 고딕" pitchFamily="50" charset="-127"/>
              </a:rPr>
              <a:t>경력</a:t>
            </a:r>
            <a:endParaRPr lang="en-US" altLang="ko-KR" sz="1100" b="1" spc="-100" dirty="0">
              <a:solidFill>
                <a:srgbClr val="000000"/>
              </a:solidFill>
              <a:latin typeface="맑은 고딕" pitchFamily="50" charset="-127"/>
            </a:endParaRPr>
          </a:p>
          <a:p>
            <a:pPr>
              <a:lnSpc>
                <a:spcPct val="150000"/>
              </a:lnSpc>
              <a:buFont typeface="Arial" charset="0"/>
              <a:buChar char="•"/>
            </a:pPr>
            <a:r>
              <a:rPr lang="ko-KR" altLang="en-US" sz="1100" spc="-100" dirty="0">
                <a:solidFill>
                  <a:srgbClr val="000000"/>
                </a:solidFill>
                <a:latin typeface="맑은 고딕" pitchFamily="50" charset="-127"/>
              </a:rPr>
              <a:t> 前</a:t>
            </a:r>
            <a:r>
              <a:rPr lang="en-US" altLang="ko-KR" sz="1100" spc="-100" dirty="0">
                <a:solidFill>
                  <a:srgbClr val="000000"/>
                </a:solidFill>
                <a:latin typeface="맑은 고딕" pitchFamily="50" charset="-127"/>
              </a:rPr>
              <a:t>) </a:t>
            </a:r>
            <a:r>
              <a:rPr lang="ko-KR" altLang="en-US" sz="1100" spc="-100" dirty="0">
                <a:solidFill>
                  <a:srgbClr val="000000"/>
                </a:solidFill>
                <a:latin typeface="맑은 고딕" pitchFamily="50" charset="-127"/>
              </a:rPr>
              <a:t>제일인사노무법인 책임 노무사</a:t>
            </a:r>
            <a:endParaRPr lang="en-US" altLang="ko-KR" sz="1100" spc="-100" dirty="0">
              <a:solidFill>
                <a:srgbClr val="000000"/>
              </a:solidFill>
              <a:latin typeface="맑은 고딕" pitchFamily="50" charset="-127"/>
            </a:endParaRPr>
          </a:p>
          <a:p>
            <a:pPr>
              <a:lnSpc>
                <a:spcPct val="150000"/>
              </a:lnSpc>
              <a:buFont typeface="Arial" charset="0"/>
              <a:buChar char="•"/>
            </a:pPr>
            <a:r>
              <a:rPr lang="ko-KR" altLang="en-US" sz="1100" spc="-100" dirty="0">
                <a:solidFill>
                  <a:srgbClr val="000000"/>
                </a:solidFill>
                <a:latin typeface="맑은 고딕" pitchFamily="50" charset="-127"/>
              </a:rPr>
              <a:t> 前</a:t>
            </a:r>
            <a:r>
              <a:rPr lang="en-US" altLang="ko-KR" sz="1100" spc="-100" dirty="0">
                <a:solidFill>
                  <a:srgbClr val="000000"/>
                </a:solidFill>
                <a:latin typeface="맑은 고딕" pitchFamily="50" charset="-127"/>
              </a:rPr>
              <a:t>) </a:t>
            </a:r>
            <a:r>
              <a:rPr lang="ko-KR" altLang="en-US" sz="1100" spc="-100" dirty="0">
                <a:solidFill>
                  <a:srgbClr val="000000"/>
                </a:solidFill>
                <a:latin typeface="맑은 고딕" pitchFamily="50" charset="-127"/>
              </a:rPr>
              <a:t>주식회사 넷마블 근무</a:t>
            </a:r>
            <a:endParaRPr lang="en-US" altLang="ko-KR" sz="1100" spc="-100" dirty="0">
              <a:solidFill>
                <a:srgbClr val="000000"/>
              </a:solidFill>
              <a:latin typeface="맑은 고딕" pitchFamily="50" charset="-127"/>
            </a:endParaRPr>
          </a:p>
          <a:p>
            <a:pPr>
              <a:lnSpc>
                <a:spcPct val="150000"/>
              </a:lnSpc>
              <a:buFont typeface="Arial" charset="0"/>
              <a:buChar char="•"/>
            </a:pPr>
            <a:r>
              <a:rPr lang="ko-KR" altLang="en-US" sz="1100" spc="-100" dirty="0">
                <a:solidFill>
                  <a:srgbClr val="000000"/>
                </a:solidFill>
                <a:latin typeface="맑은 고딕" pitchFamily="50" charset="-127"/>
              </a:rPr>
              <a:t>  前</a:t>
            </a:r>
            <a:r>
              <a:rPr lang="en-US" altLang="ko-KR" sz="1100" spc="-100" dirty="0">
                <a:solidFill>
                  <a:srgbClr val="000000"/>
                </a:solidFill>
                <a:latin typeface="맑은 고딕" pitchFamily="50" charset="-127"/>
              </a:rPr>
              <a:t>) </a:t>
            </a:r>
            <a:r>
              <a:rPr lang="ko-KR" altLang="en-US" sz="1100" spc="-100" dirty="0">
                <a:solidFill>
                  <a:srgbClr val="000000"/>
                </a:solidFill>
                <a:latin typeface="맑은 고딕" pitchFamily="50" charset="-127"/>
              </a:rPr>
              <a:t>주식회사 아모레퍼시픽 근무</a:t>
            </a:r>
            <a:endParaRPr lang="en-US" altLang="ko-KR" sz="1100" spc="-100" dirty="0">
              <a:solidFill>
                <a:srgbClr val="000000"/>
              </a:solidFill>
              <a:latin typeface="맑은 고딕" pitchFamily="50" charset="-127"/>
            </a:endParaRPr>
          </a:p>
          <a:p>
            <a:pPr>
              <a:lnSpc>
                <a:spcPct val="150000"/>
              </a:lnSpc>
              <a:buFont typeface="Arial" charset="0"/>
              <a:buChar char="•"/>
            </a:pPr>
            <a:r>
              <a:rPr lang="ko-KR" altLang="en-US" sz="1100" spc="-100" dirty="0">
                <a:solidFill>
                  <a:srgbClr val="000000"/>
                </a:solidFill>
                <a:latin typeface="맑은 고딕" pitchFamily="50" charset="-127"/>
              </a:rPr>
              <a:t> 前</a:t>
            </a:r>
            <a:r>
              <a:rPr lang="en-US" altLang="ko-KR" sz="1100" spc="-100" dirty="0">
                <a:solidFill>
                  <a:srgbClr val="000000"/>
                </a:solidFill>
                <a:latin typeface="맑은 고딕" pitchFamily="50" charset="-127"/>
              </a:rPr>
              <a:t>) </a:t>
            </a:r>
            <a:r>
              <a:rPr lang="ko-KR" altLang="en-US" sz="1100" spc="-100" dirty="0">
                <a:solidFill>
                  <a:srgbClr val="000000"/>
                </a:solidFill>
                <a:latin typeface="맑은 고딕" pitchFamily="50" charset="-127"/>
              </a:rPr>
              <a:t>한국토지주택공사 </a:t>
            </a:r>
            <a:r>
              <a:rPr lang="ko-KR" altLang="en-US" sz="1100" spc="-100" dirty="0" err="1">
                <a:solidFill>
                  <a:srgbClr val="000000"/>
                </a:solidFill>
                <a:latin typeface="맑은 고딕" pitchFamily="50" charset="-127"/>
              </a:rPr>
              <a:t>노사협력처</a:t>
            </a:r>
            <a:r>
              <a:rPr lang="ko-KR" altLang="en-US" sz="1100" spc="-100" dirty="0">
                <a:solidFill>
                  <a:srgbClr val="000000"/>
                </a:solidFill>
                <a:latin typeface="맑은 고딕" pitchFamily="50" charset="-127"/>
              </a:rPr>
              <a:t> 근무</a:t>
            </a:r>
            <a:endParaRPr lang="en-US" altLang="ko-KR" sz="1100" spc="-100" dirty="0">
              <a:solidFill>
                <a:srgbClr val="000000"/>
              </a:solidFill>
              <a:latin typeface="맑은 고딕" pitchFamily="50" charset="-127"/>
            </a:endParaRPr>
          </a:p>
          <a:p>
            <a:pPr>
              <a:lnSpc>
                <a:spcPct val="150000"/>
              </a:lnSpc>
              <a:buFont typeface="Arial" charset="0"/>
              <a:buChar char="•"/>
            </a:pPr>
            <a:r>
              <a:rPr lang="ko-KR" altLang="en-US" sz="1100" spc="-100" dirty="0">
                <a:solidFill>
                  <a:srgbClr val="000000"/>
                </a:solidFill>
                <a:latin typeface="맑은 고딕" pitchFamily="50" charset="-127"/>
              </a:rPr>
              <a:t> 前</a:t>
            </a:r>
            <a:r>
              <a:rPr lang="en-US" altLang="ko-KR" sz="1100" spc="-100" dirty="0">
                <a:solidFill>
                  <a:srgbClr val="000000"/>
                </a:solidFill>
                <a:latin typeface="맑은 고딕" pitchFamily="50" charset="-127"/>
              </a:rPr>
              <a:t>) </a:t>
            </a:r>
            <a:r>
              <a:rPr lang="ko-KR" altLang="en-US" sz="1100" spc="-100" dirty="0">
                <a:solidFill>
                  <a:srgbClr val="000000"/>
                </a:solidFill>
                <a:latin typeface="맑은 고딕" pitchFamily="50" charset="-127"/>
              </a:rPr>
              <a:t>고용노동부 대전지방고용노동청 근무</a:t>
            </a:r>
            <a:endParaRPr lang="en-US" altLang="ko-KR" sz="1100" spc="-100" dirty="0">
              <a:solidFill>
                <a:srgbClr val="000000"/>
              </a:solidFill>
              <a:latin typeface="맑은 고딕" pitchFamily="50" charset="-127"/>
            </a:endParaRPr>
          </a:p>
          <a:p>
            <a:pPr>
              <a:lnSpc>
                <a:spcPct val="150000"/>
              </a:lnSpc>
              <a:buFont typeface="Arial" charset="0"/>
              <a:buChar char="•"/>
            </a:pPr>
            <a:r>
              <a:rPr lang="ko-KR" altLang="en-US" sz="1100" spc="-100" dirty="0">
                <a:solidFill>
                  <a:srgbClr val="000000"/>
                </a:solidFill>
                <a:latin typeface="맑은 고딕" pitchFamily="50" charset="-127"/>
              </a:rPr>
              <a:t> 前</a:t>
            </a:r>
            <a:r>
              <a:rPr lang="en-US" altLang="ko-KR" sz="1100" spc="-100" dirty="0">
                <a:solidFill>
                  <a:srgbClr val="000000"/>
                </a:solidFill>
                <a:latin typeface="맑은 고딕" pitchFamily="50" charset="-127"/>
              </a:rPr>
              <a:t>) </a:t>
            </a:r>
            <a:r>
              <a:rPr lang="ko-KR" altLang="en-US" sz="1100" spc="-100" dirty="0">
                <a:solidFill>
                  <a:srgbClr val="000000"/>
                </a:solidFill>
                <a:latin typeface="맑은 고딕" pitchFamily="50" charset="-127"/>
              </a:rPr>
              <a:t>주식회사 </a:t>
            </a:r>
            <a:r>
              <a:rPr lang="ko-KR" altLang="en-US" sz="1100" spc="-100" dirty="0" err="1">
                <a:solidFill>
                  <a:srgbClr val="000000"/>
                </a:solidFill>
                <a:latin typeface="맑은 고딕" pitchFamily="50" charset="-127"/>
              </a:rPr>
              <a:t>에스에프에이</a:t>
            </a:r>
            <a:r>
              <a:rPr lang="ko-KR" altLang="en-US" sz="1100" spc="-100" dirty="0">
                <a:solidFill>
                  <a:srgbClr val="000000"/>
                </a:solidFill>
                <a:latin typeface="맑은 고딕" pitchFamily="50" charset="-127"/>
              </a:rPr>
              <a:t> 근무</a:t>
            </a:r>
            <a:endParaRPr lang="en-US" altLang="ko-KR" sz="1100" spc="-100" dirty="0">
              <a:solidFill>
                <a:srgbClr val="000000"/>
              </a:solidFill>
              <a:latin typeface="맑은 고딕" pitchFamily="50" charset="-127"/>
            </a:endParaRPr>
          </a:p>
          <a:p>
            <a:pPr>
              <a:lnSpc>
                <a:spcPct val="150000"/>
              </a:lnSpc>
              <a:buFont typeface="Arial" charset="0"/>
              <a:buChar char="•"/>
            </a:pPr>
            <a:r>
              <a:rPr lang="ko-KR" altLang="en-US" sz="1100" spc="-100" dirty="0">
                <a:solidFill>
                  <a:srgbClr val="000000"/>
                </a:solidFill>
                <a:latin typeface="맑은 고딕" pitchFamily="50" charset="-127"/>
              </a:rPr>
              <a:t> 前</a:t>
            </a:r>
            <a:r>
              <a:rPr lang="en-US" altLang="ko-KR" sz="1100" spc="-100" dirty="0">
                <a:solidFill>
                  <a:srgbClr val="000000"/>
                </a:solidFill>
                <a:latin typeface="맑은 고딕" pitchFamily="50" charset="-127"/>
              </a:rPr>
              <a:t>) </a:t>
            </a:r>
            <a:r>
              <a:rPr lang="ko-KR" altLang="en-US" sz="1100" spc="-100" dirty="0">
                <a:solidFill>
                  <a:srgbClr val="000000"/>
                </a:solidFill>
                <a:latin typeface="맑은 고딕" pitchFamily="50" charset="-127"/>
              </a:rPr>
              <a:t>노무법인 한국인사노무연구원 근무</a:t>
            </a:r>
            <a:endParaRPr lang="en-US" altLang="ko-KR" sz="1100" spc="-100" dirty="0">
              <a:solidFill>
                <a:srgbClr val="000000"/>
              </a:solidFill>
              <a:latin typeface="맑은 고딕" pitchFamily="50" charset="-127"/>
            </a:endParaRPr>
          </a:p>
          <a:p>
            <a:pPr>
              <a:lnSpc>
                <a:spcPct val="150000"/>
              </a:lnSpc>
              <a:buFont typeface="Arial" charset="0"/>
              <a:buChar char="•"/>
            </a:pPr>
            <a:r>
              <a:rPr lang="en-US" altLang="ko-KR" sz="1100" spc="-100" dirty="0">
                <a:solidFill>
                  <a:srgbClr val="000000"/>
                </a:solidFill>
                <a:latin typeface="맑은 고딕" pitchFamily="50" charset="-127"/>
              </a:rPr>
              <a:t> </a:t>
            </a:r>
            <a:r>
              <a:rPr lang="ko-KR" altLang="en-US" sz="1100" spc="-100" dirty="0">
                <a:solidFill>
                  <a:srgbClr val="000000"/>
                </a:solidFill>
                <a:latin typeface="맑은 고딕" pitchFamily="50" charset="-127"/>
              </a:rPr>
              <a:t>현</a:t>
            </a:r>
            <a:r>
              <a:rPr lang="en-US" altLang="ko-KR" sz="1100" spc="-100" dirty="0">
                <a:solidFill>
                  <a:srgbClr val="000000"/>
                </a:solidFill>
                <a:latin typeface="맑은 고딕" pitchFamily="50" charset="-127"/>
              </a:rPr>
              <a:t>) </a:t>
            </a:r>
            <a:r>
              <a:rPr lang="ko-KR" altLang="en-US" sz="1100" spc="-100" dirty="0">
                <a:solidFill>
                  <a:srgbClr val="000000"/>
                </a:solidFill>
                <a:latin typeface="맑은 고딕" pitchFamily="50" charset="-127"/>
              </a:rPr>
              <a:t>노엘 </a:t>
            </a:r>
            <a:r>
              <a:rPr lang="ko-KR" altLang="en-US" sz="1100" spc="-100" dirty="0" err="1">
                <a:solidFill>
                  <a:srgbClr val="000000"/>
                </a:solidFill>
                <a:latin typeface="맑은 고딕" pitchFamily="50" charset="-127"/>
              </a:rPr>
              <a:t>대표노무사</a:t>
            </a:r>
            <a:endParaRPr lang="en-US" altLang="ko-KR" sz="1100" spc="-100" dirty="0">
              <a:solidFill>
                <a:srgbClr val="000000"/>
              </a:solidFill>
              <a:latin typeface="맑은 고딕" pitchFamily="50" charset="-127"/>
            </a:endParaRPr>
          </a:p>
        </p:txBody>
      </p:sp>
      <p:sp>
        <p:nvSpPr>
          <p:cNvPr id="17" name="Text Box 7">
            <a:extLst>
              <a:ext uri="{FF2B5EF4-FFF2-40B4-BE49-F238E27FC236}">
                <a16:creationId xmlns:a16="http://schemas.microsoft.com/office/drawing/2014/main" id="{253DAA11-BCC9-5A48-9A32-1098AB2BE3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05751" y="1927308"/>
            <a:ext cx="1564285" cy="8848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1400" b="1" dirty="0">
                <a:latin typeface="맑은 고딕" pitchFamily="50" charset="-127"/>
                <a:ea typeface="맑은 고딕" pitchFamily="50" charset="-127"/>
              </a:rPr>
              <a:t>정진수 </a:t>
            </a:r>
            <a:endParaRPr lang="en-US" altLang="ko-KR" sz="1400" b="1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ct val="50000"/>
              </a:spcBef>
            </a:pPr>
            <a:r>
              <a:rPr lang="ko-KR" altLang="en-US" sz="1100" dirty="0">
                <a:latin typeface="맑은 고딕" pitchFamily="50" charset="-127"/>
                <a:ea typeface="맑은 고딕" pitchFamily="50" charset="-127"/>
              </a:rPr>
              <a:t>노엘 대표공인노무사</a:t>
            </a:r>
            <a:endParaRPr lang="en-US" altLang="ko-KR" sz="1100" dirty="0">
              <a:latin typeface="맑은 고딕" pitchFamily="50" charset="-127"/>
              <a:ea typeface="맑은 고딕" pitchFamily="50" charset="-127"/>
            </a:endParaRPr>
          </a:p>
          <a:p>
            <a:pPr>
              <a:spcBef>
                <a:spcPct val="50000"/>
              </a:spcBef>
            </a:pPr>
            <a:endParaRPr lang="ko-KR" altLang="en-US" sz="1400" b="1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6815" y="1214769"/>
            <a:ext cx="1637094" cy="169412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7207" y="1091706"/>
            <a:ext cx="4513830" cy="5180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71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3F6146F-D587-462B-8E79-BD00955E6DD4}"/>
              </a:ext>
            </a:extLst>
          </p:cNvPr>
          <p:cNvSpPr txBox="1"/>
          <p:nvPr/>
        </p:nvSpPr>
        <p:spPr>
          <a:xfrm>
            <a:off x="1100408" y="4406052"/>
            <a:ext cx="31159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3">
                    <a:lumMod val="50000"/>
                  </a:schemeClr>
                </a:solidFill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“25,000</a:t>
            </a:r>
            <a:r>
              <a:rPr lang="ko-KR" altLang="en-US" b="1" dirty="0">
                <a:solidFill>
                  <a:schemeClr val="accent3">
                    <a:lumMod val="50000"/>
                  </a:schemeClr>
                </a:solidFill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여개의 </a:t>
            </a:r>
            <a:r>
              <a:rPr lang="ko-KR" altLang="en-US" b="1" dirty="0" err="1">
                <a:solidFill>
                  <a:schemeClr val="accent3">
                    <a:lumMod val="50000"/>
                  </a:schemeClr>
                </a:solidFill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파트너사와</a:t>
            </a:r>
            <a:r>
              <a:rPr lang="ko-KR" altLang="en-US" b="1" dirty="0">
                <a:solidFill>
                  <a:schemeClr val="accent3">
                    <a:lumMod val="50000"/>
                  </a:schemeClr>
                </a:solidFill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 </a:t>
            </a:r>
            <a:endParaRPr lang="en-US" altLang="ko-KR" b="1" dirty="0">
              <a:solidFill>
                <a:schemeClr val="accent3">
                  <a:lumMod val="50000"/>
                </a:schemeClr>
              </a:solidFill>
              <a:latin typeface="12롯데마트행복Bold" panose="02020603020101020101" pitchFamily="18" charset="-127"/>
              <a:ea typeface="12롯데마트행복Bold" panose="02020603020101020101" pitchFamily="18" charset="-127"/>
            </a:endParaRPr>
          </a:p>
          <a:p>
            <a:endParaRPr lang="en-US" altLang="ko-KR" b="1" dirty="0">
              <a:solidFill>
                <a:schemeClr val="accent3">
                  <a:lumMod val="50000"/>
                </a:schemeClr>
              </a:solidFill>
              <a:latin typeface="12롯데마트행복Bold" panose="02020603020101020101" pitchFamily="18" charset="-127"/>
              <a:ea typeface="12롯데마트행복Bold" panose="02020603020101020101" pitchFamily="18" charset="-127"/>
            </a:endParaRPr>
          </a:p>
          <a:p>
            <a:r>
              <a:rPr lang="ko-KR" altLang="en-US" b="1" dirty="0">
                <a:solidFill>
                  <a:schemeClr val="accent3">
                    <a:lumMod val="50000"/>
                  </a:schemeClr>
                </a:solidFill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함께 성장하고 있습니다</a:t>
            </a:r>
            <a:r>
              <a:rPr lang="en-US" altLang="ko-KR" b="1" dirty="0">
                <a:solidFill>
                  <a:schemeClr val="accent3">
                    <a:lumMod val="50000"/>
                  </a:schemeClr>
                </a:solidFill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”</a:t>
            </a:r>
            <a:endParaRPr lang="ko-KR" altLang="en-US" b="1" dirty="0">
              <a:solidFill>
                <a:schemeClr val="accent3">
                  <a:lumMod val="50000"/>
                </a:schemeClr>
              </a:solidFill>
              <a:latin typeface="12롯데마트행복Bold" panose="02020603020101020101" pitchFamily="18" charset="-127"/>
              <a:ea typeface="12롯데마트행복Bold" panose="02020603020101020101" pitchFamily="18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3C841CE-1D8E-4CE3-AD6A-5E2228E9F465}"/>
              </a:ext>
            </a:extLst>
          </p:cNvPr>
          <p:cNvCxnSpPr/>
          <p:nvPr/>
        </p:nvCxnSpPr>
        <p:spPr>
          <a:xfrm>
            <a:off x="178393" y="685986"/>
            <a:ext cx="11835213" cy="0"/>
          </a:xfrm>
          <a:prstGeom prst="line">
            <a:avLst/>
          </a:prstGeom>
          <a:ln w="38100">
            <a:solidFill>
              <a:srgbClr val="A08C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A77934B-677A-485D-9AEF-25F48BC48F75}"/>
              </a:ext>
            </a:extLst>
          </p:cNvPr>
          <p:cNvSpPr txBox="1"/>
          <p:nvPr/>
        </p:nvSpPr>
        <p:spPr>
          <a:xfrm>
            <a:off x="9549213" y="316654"/>
            <a:ext cx="2462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b="1" dirty="0"/>
              <a:t>CLIENTS</a:t>
            </a:r>
            <a:endParaRPr lang="ko-KR" altLang="en-US" b="1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46D5B-43F9-4DD5-8931-3A13549870E1}" type="slidenum">
              <a:rPr lang="ko-KR" altLang="en-US" smtClean="0"/>
              <a:t>4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294" y="1230714"/>
            <a:ext cx="2316232" cy="271313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2D4A5DA-012C-4091-8FD3-D7EC084F1B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7230" y="1289961"/>
            <a:ext cx="6886847" cy="4908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60827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D63547AD-FAAD-4739-AE6F-55AE51511C71}" type="slidenum">
              <a:rPr lang="ko-KR" altLang="en-US" smtClean="0"/>
              <a:pPr/>
              <a:t>40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822" y="1536102"/>
            <a:ext cx="4350893" cy="435581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4614" y="1536102"/>
            <a:ext cx="4331206" cy="435581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3541" y="3222759"/>
            <a:ext cx="1286247" cy="1170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37824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25400">
              <a:lnSpc>
                <a:spcPts val="1115"/>
              </a:lnSpc>
            </a:pPr>
            <a:fld id="{81D60167-4931-47E6-BA6A-407CBD079E47}" type="slidenum">
              <a:rPr lang="en-US" altLang="ko-KR" spc="-5" smtClean="0"/>
              <a:pPr marL="25400">
                <a:lnSpc>
                  <a:spcPts val="1115"/>
                </a:lnSpc>
              </a:pPr>
              <a:t>41</a:t>
            </a:fld>
            <a:endParaRPr lang="en-US" altLang="ko-KR" spc="-5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98A0945-6FD8-4A4C-B6BB-66D01DC564E1}"/>
              </a:ext>
            </a:extLst>
          </p:cNvPr>
          <p:cNvCxnSpPr/>
          <p:nvPr/>
        </p:nvCxnSpPr>
        <p:spPr>
          <a:xfrm>
            <a:off x="140152" y="995708"/>
            <a:ext cx="11835213" cy="0"/>
          </a:xfrm>
          <a:prstGeom prst="line">
            <a:avLst/>
          </a:prstGeom>
          <a:ln w="38100">
            <a:solidFill>
              <a:srgbClr val="A08C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84AD6DA-DB83-442D-B826-944EA959A439}"/>
              </a:ext>
            </a:extLst>
          </p:cNvPr>
          <p:cNvSpPr txBox="1"/>
          <p:nvPr/>
        </p:nvSpPr>
        <p:spPr>
          <a:xfrm>
            <a:off x="222496" y="316139"/>
            <a:ext cx="1769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b="1" dirty="0"/>
              <a:t>AGENDA</a:t>
            </a:r>
            <a:endParaRPr lang="ko-KR" alt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71C5A1-B753-40A9-941E-AF7D526E95D3}"/>
              </a:ext>
            </a:extLst>
          </p:cNvPr>
          <p:cNvSpPr txBox="1"/>
          <p:nvPr/>
        </p:nvSpPr>
        <p:spPr>
          <a:xfrm>
            <a:off x="2447630" y="1721200"/>
            <a:ext cx="695014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b="1" dirty="0" err="1">
                <a:solidFill>
                  <a:srgbClr val="A08C78"/>
                </a:solidFill>
              </a:rPr>
              <a:t>Chacter</a:t>
            </a:r>
            <a:r>
              <a:rPr lang="en-US" altLang="ko-KR" b="1" dirty="0">
                <a:solidFill>
                  <a:srgbClr val="A08C78"/>
                </a:solidFill>
              </a:rPr>
              <a:t> 6.</a:t>
            </a:r>
            <a:r>
              <a:rPr lang="en-US" altLang="ko-KR" b="1" dirty="0"/>
              <a:t> </a:t>
            </a:r>
            <a:r>
              <a:rPr lang="ko-KR" altLang="en-US" b="1" dirty="0"/>
              <a:t>컨설팅 비용</a:t>
            </a:r>
            <a:endParaRPr lang="en-US" altLang="ko-KR" b="1" dirty="0"/>
          </a:p>
          <a:p>
            <a:pPr>
              <a:lnSpc>
                <a:spcPct val="200000"/>
              </a:lnSpc>
            </a:pPr>
            <a:endParaRPr lang="en-US" altLang="ko-KR" sz="2400" b="1" dirty="0">
              <a:solidFill>
                <a:srgbClr val="A08C7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336813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8F86EBAB-1F2B-4A4A-BE0D-BFDF57848FE7}"/>
              </a:ext>
            </a:extLst>
          </p:cNvPr>
          <p:cNvGrpSpPr/>
          <p:nvPr/>
        </p:nvGrpSpPr>
        <p:grpSpPr>
          <a:xfrm>
            <a:off x="1553126" y="244328"/>
            <a:ext cx="4333387" cy="976320"/>
            <a:chOff x="471960" y="265492"/>
            <a:chExt cx="6824081" cy="1537478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D055C000-CB96-46F9-B970-8856937D343E}"/>
                </a:ext>
              </a:extLst>
            </p:cNvPr>
            <p:cNvSpPr/>
            <p:nvPr/>
          </p:nvSpPr>
          <p:spPr>
            <a:xfrm>
              <a:off x="2049280" y="266166"/>
              <a:ext cx="5246761" cy="1536804"/>
            </a:xfrm>
            <a:prstGeom prst="rect">
              <a:avLst/>
            </a:prstGeom>
            <a:solidFill>
              <a:srgbClr val="B7B7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8057" tIns="29028" rIns="58057" bIns="29028" rtlCol="0" anchor="ctr"/>
            <a:lstStyle/>
            <a:p>
              <a:pPr algn="ctr" defTabSz="406224" latinLnBrk="0" hangingPunct="0">
                <a:defRPr/>
              </a:pPr>
              <a:endParaRPr lang="ko-KR" altLang="en-US" sz="2413" kern="0">
                <a:solidFill>
                  <a:srgbClr val="FFFFFF"/>
                </a:solidFill>
                <a:latin typeface="Helvetica"/>
                <a:cs typeface="Helvetica"/>
                <a:sym typeface="Helvetica"/>
              </a:endParaRP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1187C819-2025-45A1-BFDE-4DA402D523D7}"/>
                </a:ext>
              </a:extLst>
            </p:cNvPr>
            <p:cNvCxnSpPr/>
            <p:nvPr/>
          </p:nvCxnSpPr>
          <p:spPr>
            <a:xfrm>
              <a:off x="2258358" y="937687"/>
              <a:ext cx="360000" cy="0"/>
            </a:xfrm>
            <a:prstGeom prst="line">
              <a:avLst/>
            </a:prstGeom>
            <a:ln w="28575">
              <a:solidFill>
                <a:srgbClr val="02427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A0557754-F749-4528-BC9B-CD2937FE118D}"/>
                </a:ext>
              </a:extLst>
            </p:cNvPr>
            <p:cNvSpPr/>
            <p:nvPr/>
          </p:nvSpPr>
          <p:spPr>
            <a:xfrm>
              <a:off x="471960" y="265492"/>
              <a:ext cx="1582127" cy="1536804"/>
            </a:xfrm>
            <a:prstGeom prst="rect">
              <a:avLst/>
            </a:prstGeom>
            <a:solidFill>
              <a:srgbClr val="013E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8057" tIns="29028" rIns="58057" bIns="29028" rtlCol="0" anchor="ctr"/>
            <a:lstStyle/>
            <a:p>
              <a:pPr algn="ctr" defTabSz="406224" latinLnBrk="0" hangingPunct="0">
                <a:defRPr/>
              </a:pPr>
              <a:endParaRPr lang="ko-KR" altLang="en-US" sz="2413" kern="0" dirty="0">
                <a:solidFill>
                  <a:srgbClr val="002060"/>
                </a:solidFill>
                <a:highlight>
                  <a:srgbClr val="013E7F"/>
                </a:highlight>
                <a:latin typeface="Helvetica"/>
                <a:cs typeface="Helvetica"/>
                <a:sym typeface="Helvetica"/>
              </a:endParaRP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D4115AD8-4002-41FF-AE87-5E0460B0B853}"/>
                </a:ext>
              </a:extLst>
            </p:cNvPr>
            <p:cNvCxnSpPr/>
            <p:nvPr/>
          </p:nvCxnSpPr>
          <p:spPr>
            <a:xfrm>
              <a:off x="634961" y="917457"/>
              <a:ext cx="360000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43669925-2847-4699-8E66-C38C93E7647B}"/>
                </a:ext>
              </a:extLst>
            </p:cNvPr>
            <p:cNvSpPr/>
            <p:nvPr/>
          </p:nvSpPr>
          <p:spPr>
            <a:xfrm>
              <a:off x="471960" y="1126049"/>
              <a:ext cx="1673133" cy="63038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290322" latinLnBrk="0">
                <a:defRPr/>
              </a:pPr>
              <a:r>
                <a:rPr lang="ko-KR" altLang="en-US" sz="667" b="1" kern="0" dirty="0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Segoe UI" panose="020B0502040204020203" pitchFamily="34" charset="0"/>
                  <a:sym typeface="Helvetica"/>
                </a:rPr>
                <a:t>성공하는 기업의</a:t>
              </a:r>
              <a:endParaRPr lang="en-US" altLang="ko-KR" sz="667" b="1" kern="0" dirty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  <a:sym typeface="Helvetica"/>
              </a:endParaRPr>
            </a:p>
            <a:p>
              <a:pPr defTabSz="290322" latinLnBrk="0">
                <a:defRPr/>
              </a:pPr>
              <a:r>
                <a:rPr lang="en-US" altLang="ko-KR" sz="667" b="1" kern="0" dirty="0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Segoe UI" panose="020B0502040204020203" pitchFamily="34" charset="0"/>
                  <a:sym typeface="Helvetica"/>
                </a:rPr>
                <a:t>Winning System</a:t>
              </a:r>
            </a:p>
            <a:p>
              <a:pPr defTabSz="290322" latinLnBrk="0">
                <a:defRPr/>
              </a:pPr>
              <a:r>
                <a:rPr lang="ko-KR" altLang="en-US" sz="667" b="1" kern="0" dirty="0" err="1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Segoe UI" panose="020B0502040204020203" pitchFamily="34" charset="0"/>
                  <a:sym typeface="Helvetica"/>
                </a:rPr>
                <a:t>중기이코노미기업지원단</a:t>
              </a:r>
              <a:r>
                <a:rPr lang="en-US" altLang="ko-KR" sz="667" b="1" kern="0" dirty="0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Segoe UI" panose="020B0502040204020203" pitchFamily="34" charset="0"/>
                  <a:sym typeface="Helvetica"/>
                </a:rPr>
                <a:t> </a:t>
              </a:r>
              <a:endParaRPr lang="ko-KR" altLang="en-US" sz="667" b="1" dirty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EFA6D175-EEA1-48C8-847C-05B5956175D2}"/>
              </a:ext>
            </a:extLst>
          </p:cNvPr>
          <p:cNvSpPr/>
          <p:nvPr/>
        </p:nvSpPr>
        <p:spPr>
          <a:xfrm>
            <a:off x="2577005" y="741519"/>
            <a:ext cx="711963" cy="410451"/>
          </a:xfrm>
          <a:prstGeom prst="rect">
            <a:avLst/>
          </a:prstGeom>
        </p:spPr>
        <p:txBody>
          <a:bodyPr wrap="none" lIns="58057" tIns="29028" rIns="58057" bIns="29028">
            <a:spAutoFit/>
          </a:bodyPr>
          <a:lstStyle/>
          <a:p>
            <a:pPr defTabSz="406224" latinLnBrk="0" hangingPunct="0">
              <a:defRPr/>
            </a:pPr>
            <a:endParaRPr lang="en-US" altLang="ko-KR" sz="762" b="1" kern="0" dirty="0">
              <a:solidFill>
                <a:srgbClr val="02427C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Segoe UI" panose="020B0502040204020203" pitchFamily="34" charset="0"/>
              <a:sym typeface="Helvetica"/>
            </a:endParaRPr>
          </a:p>
          <a:p>
            <a:pPr defTabSz="406224" latinLnBrk="0" hangingPunct="0">
              <a:defRPr/>
            </a:pPr>
            <a:r>
              <a:rPr lang="en-US" altLang="ko-KR" sz="762" b="1" kern="0" dirty="0">
                <a:solidFill>
                  <a:srgbClr val="02427C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  <a:sym typeface="Helvetica"/>
              </a:rPr>
              <a:t> </a:t>
            </a:r>
            <a:r>
              <a:rPr lang="ko-KR" altLang="en-US" sz="762" b="1" kern="0" dirty="0">
                <a:solidFill>
                  <a:srgbClr val="02427C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  <a:sym typeface="Helvetica"/>
              </a:rPr>
              <a:t>매년 </a:t>
            </a:r>
            <a:r>
              <a:rPr lang="ko-KR" altLang="en-US" sz="762" b="1" kern="0" dirty="0" err="1">
                <a:solidFill>
                  <a:srgbClr val="02427C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  <a:sym typeface="Helvetica"/>
              </a:rPr>
              <a:t>ㅣ</a:t>
            </a:r>
            <a:r>
              <a:rPr lang="ko-KR" altLang="en-US" sz="762" b="1" kern="0" dirty="0">
                <a:solidFill>
                  <a:srgbClr val="02427C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  <a:sym typeface="Helvetica"/>
              </a:rPr>
              <a:t> 수시</a:t>
            </a:r>
            <a:endParaRPr lang="en-US" altLang="ko-KR" sz="762" b="1" kern="0" dirty="0">
              <a:solidFill>
                <a:srgbClr val="02427C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Segoe UI" panose="020B0502040204020203" pitchFamily="34" charset="0"/>
              <a:sym typeface="Helvetica"/>
            </a:endParaRPr>
          </a:p>
          <a:p>
            <a:pPr defTabSz="406224" latinLnBrk="0" hangingPunct="0">
              <a:defRPr/>
            </a:pPr>
            <a:r>
              <a:rPr lang="ko-KR" altLang="en-US" sz="762" b="1" kern="0" dirty="0">
                <a:solidFill>
                  <a:srgbClr val="02427C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  <a:sym typeface="Helvetica"/>
              </a:rPr>
              <a:t> 가치평가제공</a:t>
            </a:r>
            <a:r>
              <a:rPr lang="en-US" altLang="ko-KR" sz="762" b="1" kern="0" dirty="0">
                <a:solidFill>
                  <a:srgbClr val="02427C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  <a:sym typeface="Helvetica"/>
              </a:rPr>
              <a:t>.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03A8CE5-1C90-4CC6-98E3-2E471C051A27}"/>
              </a:ext>
            </a:extLst>
          </p:cNvPr>
          <p:cNvSpPr/>
          <p:nvPr/>
        </p:nvSpPr>
        <p:spPr>
          <a:xfrm>
            <a:off x="2635911" y="302976"/>
            <a:ext cx="1859713" cy="332224"/>
          </a:xfrm>
          <a:prstGeom prst="rect">
            <a:avLst/>
          </a:prstGeom>
        </p:spPr>
        <p:txBody>
          <a:bodyPr wrap="none" lIns="58057" tIns="29028" rIns="58057" bIns="29028">
            <a:spAutoFit/>
          </a:bodyPr>
          <a:lstStyle/>
          <a:p>
            <a:pPr defTabSz="406224" latinLnBrk="0" hangingPunct="0">
              <a:defRPr/>
            </a:pPr>
            <a:r>
              <a:rPr lang="ko-KR" altLang="en-US" sz="1778" b="1" kern="0" dirty="0" err="1">
                <a:solidFill>
                  <a:srgbClr val="013E7F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Helvetica"/>
                <a:sym typeface="Helvetica"/>
              </a:rPr>
              <a:t>기업돌봄이</a:t>
            </a:r>
            <a:r>
              <a:rPr lang="ko-KR" altLang="en-US" sz="1778" b="1" kern="0" dirty="0">
                <a:solidFill>
                  <a:srgbClr val="013E7F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Helvetica"/>
                <a:sym typeface="Helvetica"/>
              </a:rPr>
              <a:t> 서비스</a:t>
            </a: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5174BAD3-F3FD-47CC-AF73-F520059CD7D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322"/>
          <a:stretch/>
        </p:blipFill>
        <p:spPr>
          <a:xfrm>
            <a:off x="1298166" y="1717411"/>
            <a:ext cx="9591635" cy="5064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03774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845757"/>
              </p:ext>
            </p:extLst>
          </p:nvPr>
        </p:nvGraphicFramePr>
        <p:xfrm>
          <a:off x="741678" y="755126"/>
          <a:ext cx="10078722" cy="5496759"/>
        </p:xfrm>
        <a:graphic>
          <a:graphicData uri="http://schemas.openxmlformats.org/drawingml/2006/table">
            <a:tbl>
              <a:tblPr/>
              <a:tblGrid>
                <a:gridCol w="9095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9560">
                  <a:extLst>
                    <a:ext uri="{9D8B030D-6E8A-4147-A177-3AD203B41FA5}">
                      <a16:colId xmlns:a16="http://schemas.microsoft.com/office/drawing/2014/main" val="199159907"/>
                    </a:ext>
                  </a:extLst>
                </a:gridCol>
                <a:gridCol w="3508296">
                  <a:extLst>
                    <a:ext uri="{9D8B030D-6E8A-4147-A177-3AD203B41FA5}">
                      <a16:colId xmlns:a16="http://schemas.microsoft.com/office/drawing/2014/main" val="3004739648"/>
                    </a:ext>
                  </a:extLst>
                </a:gridCol>
                <a:gridCol w="2109737">
                  <a:extLst>
                    <a:ext uri="{9D8B030D-6E8A-4147-A177-3AD203B41FA5}">
                      <a16:colId xmlns:a16="http://schemas.microsoft.com/office/drawing/2014/main" val="1877020564"/>
                    </a:ext>
                  </a:extLst>
                </a:gridCol>
                <a:gridCol w="264156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62626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a typeface="한양중고딕"/>
                        </a:rPr>
                        <a:t>구분</a:t>
                      </a:r>
                      <a:endParaRPr lang="ko-KR" altLang="en-US" sz="1400" b="1" kern="0" spc="0" dirty="0">
                        <a:solidFill>
                          <a:srgbClr val="000000"/>
                        </a:solidFill>
                      </a:endParaRPr>
                    </a:p>
                  </a:txBody>
                  <a:tcPr marL="64771" marR="64771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6D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400" b="1" kern="0" spc="0" dirty="0">
                        <a:solidFill>
                          <a:srgbClr val="000000"/>
                        </a:solidFill>
                      </a:endParaRPr>
                    </a:p>
                  </a:txBody>
                  <a:tcPr marL="64771" marR="64771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</a:rPr>
                        <a:t>금융상품</a:t>
                      </a:r>
                      <a:endParaRPr lang="en-US" altLang="ko-KR" sz="1400" b="1" kern="0" spc="0" dirty="0">
                        <a:solidFill>
                          <a:srgbClr val="000000"/>
                        </a:solidFill>
                      </a:endParaRPr>
                    </a:p>
                  </a:txBody>
                  <a:tcPr marL="64771" marR="64771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</a:rPr>
                        <a:t>비고</a:t>
                      </a:r>
                    </a:p>
                  </a:txBody>
                  <a:tcPr marL="64771" marR="64771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50731"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</a:rPr>
                        <a:t>기업</a:t>
                      </a:r>
                      <a:endParaRPr lang="en-US" altLang="ko-KR" sz="1200" b="1" kern="0" spc="0" dirty="0">
                        <a:solidFill>
                          <a:srgbClr val="000000"/>
                        </a:solidFill>
                      </a:endParaRPr>
                    </a:p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 err="1">
                          <a:solidFill>
                            <a:srgbClr val="000000"/>
                          </a:solidFill>
                        </a:rPr>
                        <a:t>돌보미</a:t>
                      </a:r>
                      <a:endParaRPr lang="en-US" altLang="ko-KR" sz="1200" b="1" kern="0" spc="0" dirty="0">
                        <a:solidFill>
                          <a:srgbClr val="000000"/>
                        </a:solidFill>
                      </a:endParaRPr>
                    </a:p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</a:rPr>
                        <a:t>서비스</a:t>
                      </a:r>
                      <a:endParaRPr lang="en-US" altLang="ko-KR" sz="1200" b="1" kern="0" spc="0" dirty="0">
                        <a:solidFill>
                          <a:srgbClr val="000000"/>
                        </a:solidFill>
                      </a:endParaRPr>
                    </a:p>
                  </a:txBody>
                  <a:tcPr marL="64771" marR="64771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</a:rPr>
                        <a:t>지배구조조정 및</a:t>
                      </a:r>
                      <a:endParaRPr lang="en-US" altLang="ko-KR" sz="1100" b="1" kern="0" spc="0" dirty="0">
                        <a:solidFill>
                          <a:srgbClr val="000000"/>
                        </a:solidFill>
                      </a:endParaRPr>
                    </a:p>
                  </a:txBody>
                  <a:tcPr marL="64771" marR="64771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kern="0" spc="0" dirty="0">
                        <a:solidFill>
                          <a:schemeClr val="tx1"/>
                        </a:solidFill>
                        <a:latin typeface="Yu Gothic UI Semilight" panose="020B0400000000000000" pitchFamily="34" charset="-128"/>
                        <a:ea typeface="+mj-ea"/>
                      </a:endParaRPr>
                    </a:p>
                    <a:p>
                      <a:pPr marL="0" marR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0" spc="0" dirty="0">
                          <a:solidFill>
                            <a:schemeClr val="tx1"/>
                          </a:solidFill>
                          <a:latin typeface="Yu Gothic UI Semilight" panose="020B0400000000000000" pitchFamily="34" charset="-128"/>
                          <a:ea typeface="+mj-ea"/>
                        </a:rPr>
                        <a:t>기업 경영 기초 제도정비</a:t>
                      </a:r>
                      <a:endParaRPr lang="en-US" altLang="ko-KR" sz="1000" b="0" kern="0" spc="0" dirty="0">
                        <a:solidFill>
                          <a:schemeClr val="tx1"/>
                        </a:solidFill>
                        <a:latin typeface="Yu Gothic UI Semilight" panose="020B0400000000000000" pitchFamily="34" charset="-128"/>
                        <a:ea typeface="+mj-ea"/>
                      </a:endParaRPr>
                    </a:p>
                    <a:p>
                      <a:pPr marL="0" marR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0" spc="0" dirty="0">
                          <a:solidFill>
                            <a:schemeClr val="tx1"/>
                          </a:solidFill>
                          <a:latin typeface="Yu Gothic UI Semilight" panose="020B0400000000000000" pitchFamily="34" charset="-128"/>
                          <a:ea typeface="+mj-ea"/>
                        </a:rPr>
                        <a:t>(</a:t>
                      </a:r>
                      <a:r>
                        <a:rPr lang="ko-KR" altLang="en-US" sz="1000" b="0" kern="0" spc="0" dirty="0" err="1">
                          <a:solidFill>
                            <a:schemeClr val="tx1"/>
                          </a:solidFill>
                          <a:latin typeface="Yu Gothic UI Semilight" panose="020B0400000000000000" pitchFamily="34" charset="-128"/>
                          <a:ea typeface="+mj-ea"/>
                        </a:rPr>
                        <a:t>주주구성</a:t>
                      </a:r>
                      <a:r>
                        <a:rPr lang="en-US" altLang="ko-KR" sz="1000" b="0" kern="0" spc="0" dirty="0">
                          <a:solidFill>
                            <a:schemeClr val="tx1"/>
                          </a:solidFill>
                          <a:latin typeface="Yu Gothic UI Semilight" panose="020B0400000000000000" pitchFamily="34" charset="-128"/>
                          <a:ea typeface="+mj-ea"/>
                        </a:rPr>
                        <a:t>, </a:t>
                      </a:r>
                      <a:r>
                        <a:rPr lang="ko-KR" altLang="en-US" sz="1000" b="0" kern="0" spc="0" dirty="0">
                          <a:solidFill>
                            <a:schemeClr val="tx1"/>
                          </a:solidFill>
                          <a:latin typeface="Yu Gothic UI Semilight" panose="020B0400000000000000" pitchFamily="34" charset="-128"/>
                          <a:ea typeface="+mj-ea"/>
                        </a:rPr>
                        <a:t>임원</a:t>
                      </a:r>
                      <a:r>
                        <a:rPr lang="en-US" altLang="ko-KR" sz="1000" b="0" kern="0" spc="0" dirty="0">
                          <a:solidFill>
                            <a:schemeClr val="tx1"/>
                          </a:solidFill>
                          <a:latin typeface="Yu Gothic UI Semilight" panose="020B0400000000000000" pitchFamily="34" charset="-128"/>
                          <a:ea typeface="+mj-ea"/>
                        </a:rPr>
                        <a:t>,</a:t>
                      </a:r>
                      <a:r>
                        <a:rPr lang="ko-KR" altLang="en-US" sz="1000" b="0" kern="0" spc="0" dirty="0">
                          <a:solidFill>
                            <a:schemeClr val="tx1"/>
                          </a:solidFill>
                          <a:latin typeface="Yu Gothic UI Semilight" panose="020B0400000000000000" pitchFamily="34" charset="-128"/>
                          <a:ea typeface="+mj-ea"/>
                        </a:rPr>
                        <a:t>정비</a:t>
                      </a:r>
                      <a:r>
                        <a:rPr lang="en-US" altLang="ko-KR" sz="1000" b="0" kern="0" spc="0" dirty="0">
                          <a:solidFill>
                            <a:schemeClr val="tx1"/>
                          </a:solidFill>
                          <a:latin typeface="Yu Gothic UI Semilight" panose="020B0400000000000000" pitchFamily="34" charset="-128"/>
                          <a:ea typeface="+mj-ea"/>
                        </a:rPr>
                        <a:t>, </a:t>
                      </a:r>
                      <a:r>
                        <a:rPr lang="ko-KR" altLang="en-US" sz="1000" b="0" kern="0" spc="0" dirty="0">
                          <a:solidFill>
                            <a:schemeClr val="tx1"/>
                          </a:solidFill>
                          <a:latin typeface="Yu Gothic UI Semilight" panose="020B0400000000000000" pitchFamily="34" charset="-128"/>
                          <a:ea typeface="+mj-ea"/>
                        </a:rPr>
                        <a:t>정관정비</a:t>
                      </a:r>
                      <a:r>
                        <a:rPr lang="en-US" altLang="ko-KR" sz="1000" b="0" kern="0" spc="0" dirty="0">
                          <a:solidFill>
                            <a:schemeClr val="tx1"/>
                          </a:solidFill>
                          <a:latin typeface="Yu Gothic UI Semilight" panose="020B0400000000000000" pitchFamily="34" charset="-128"/>
                          <a:ea typeface="+mj-ea"/>
                        </a:rPr>
                        <a:t>)</a:t>
                      </a:r>
                    </a:p>
                    <a:p>
                      <a:pPr marL="0" marR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0" spc="0" dirty="0">
                          <a:solidFill>
                            <a:schemeClr val="tx1"/>
                          </a:solidFill>
                          <a:latin typeface="Yu Gothic UI Semilight" panose="020B0400000000000000" pitchFamily="34" charset="-128"/>
                          <a:ea typeface="Yu Gothic UI Semilight" panose="020B0400000000000000" pitchFamily="34" charset="-128"/>
                        </a:rPr>
                        <a:t>및  </a:t>
                      </a:r>
                      <a:r>
                        <a:rPr lang="ko-KR" altLang="en-US" sz="1000" b="0" kern="0" spc="0" dirty="0" err="1">
                          <a:solidFill>
                            <a:schemeClr val="tx1"/>
                          </a:solidFill>
                          <a:latin typeface="Yu Gothic UI Semilight" panose="020B0400000000000000" pitchFamily="34" charset="-128"/>
                          <a:ea typeface="Yu Gothic UI Semilight" panose="020B0400000000000000" pitchFamily="34" charset="-128"/>
                        </a:rPr>
                        <a:t>이익환원</a:t>
                      </a:r>
                      <a:r>
                        <a:rPr lang="en-US" altLang="ko-KR" sz="1000" b="0" kern="0" spc="0" dirty="0">
                          <a:solidFill>
                            <a:schemeClr val="tx1"/>
                          </a:solidFill>
                          <a:latin typeface="Yu Gothic UI Semilight" panose="020B0400000000000000" pitchFamily="34" charset="-128"/>
                          <a:ea typeface="Yu Gothic UI Semilight" panose="020B0400000000000000" pitchFamily="34" charset="-128"/>
                        </a:rPr>
                        <a:t>(</a:t>
                      </a:r>
                      <a:r>
                        <a:rPr lang="ko-KR" altLang="en-US" sz="1000" b="0" kern="0" spc="0" dirty="0" err="1">
                          <a:solidFill>
                            <a:schemeClr val="tx1"/>
                          </a:solidFill>
                          <a:latin typeface="Yu Gothic UI Semilight" panose="020B0400000000000000" pitchFamily="34" charset="-128"/>
                          <a:ea typeface="Yu Gothic UI Semilight" panose="020B0400000000000000" pitchFamily="34" charset="-128"/>
                        </a:rPr>
                        <a:t>배당등</a:t>
                      </a:r>
                      <a:r>
                        <a:rPr lang="ko-KR" altLang="en-US" sz="1000" b="0" kern="0" spc="0" dirty="0">
                          <a:solidFill>
                            <a:schemeClr val="tx1"/>
                          </a:solidFill>
                          <a:latin typeface="Yu Gothic UI Semilight" panose="020B0400000000000000" pitchFamily="34" charset="-128"/>
                          <a:ea typeface="Yu Gothic UI Semilight" panose="020B0400000000000000" pitchFamily="34" charset="-128"/>
                        </a:rPr>
                        <a:t> </a:t>
                      </a:r>
                      <a:r>
                        <a:rPr lang="ko-KR" altLang="en-US" sz="1000" b="0" kern="0" spc="0" dirty="0" err="1">
                          <a:solidFill>
                            <a:schemeClr val="tx1"/>
                          </a:solidFill>
                          <a:latin typeface="Yu Gothic UI Semilight" panose="020B0400000000000000" pitchFamily="34" charset="-128"/>
                          <a:ea typeface="Yu Gothic UI Semilight" panose="020B0400000000000000" pitchFamily="34" charset="-128"/>
                        </a:rPr>
                        <a:t>환원전략</a:t>
                      </a:r>
                      <a:r>
                        <a:rPr lang="en-US" altLang="ko-KR" sz="1000" b="0" kern="0" spc="0" dirty="0">
                          <a:solidFill>
                            <a:schemeClr val="tx1"/>
                          </a:solidFill>
                          <a:latin typeface="Yu Gothic UI Semilight" panose="020B0400000000000000" pitchFamily="34" charset="-128"/>
                          <a:ea typeface="Yu Gothic UI Semilight" panose="020B0400000000000000" pitchFamily="34" charset="-128"/>
                        </a:rPr>
                        <a:t>)</a:t>
                      </a:r>
                    </a:p>
                    <a:p>
                      <a:pPr marL="0" marR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kern="0" spc="0" dirty="0">
                        <a:solidFill>
                          <a:schemeClr val="tx1"/>
                        </a:solidFill>
                        <a:latin typeface="Yu Gothic UI Semilight" panose="020B0400000000000000" pitchFamily="34" charset="-128"/>
                        <a:ea typeface="Yu Gothic UI Semilight" panose="020B0400000000000000" pitchFamily="34" charset="-128"/>
                      </a:endParaRPr>
                    </a:p>
                    <a:p>
                      <a:pPr marL="0" marR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0" spc="0" dirty="0" err="1">
                          <a:solidFill>
                            <a:schemeClr val="tx1"/>
                          </a:solidFill>
                          <a:latin typeface="Yu Gothic UI Semilight" panose="020B0400000000000000" pitchFamily="34" charset="-128"/>
                          <a:ea typeface="Yu Gothic UI Semilight" panose="020B0400000000000000" pitchFamily="34" charset="-128"/>
                        </a:rPr>
                        <a:t>주식증여등</a:t>
                      </a:r>
                      <a:r>
                        <a:rPr lang="ko-KR" altLang="en-US" sz="1000" b="0" kern="0" spc="0" dirty="0">
                          <a:solidFill>
                            <a:schemeClr val="tx1"/>
                          </a:solidFill>
                          <a:latin typeface="Yu Gothic UI Semilight" panose="020B0400000000000000" pitchFamily="34" charset="-128"/>
                          <a:ea typeface="Yu Gothic UI Semilight" panose="020B0400000000000000" pitchFamily="34" charset="-128"/>
                        </a:rPr>
                        <a:t> 지배구조조정 </a:t>
                      </a:r>
                      <a:endParaRPr lang="en-US" altLang="ko-KR" sz="1000" b="0" kern="0" spc="0" dirty="0">
                        <a:solidFill>
                          <a:schemeClr val="tx1"/>
                        </a:solidFill>
                        <a:latin typeface="Yu Gothic UI Semilight" panose="020B0400000000000000" pitchFamily="34" charset="-128"/>
                        <a:ea typeface="Yu Gothic UI Semilight" panose="020B0400000000000000" pitchFamily="34" charset="-128"/>
                      </a:endParaRPr>
                    </a:p>
                    <a:p>
                      <a:pPr marL="0" marR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kern="0" spc="0" dirty="0">
                        <a:solidFill>
                          <a:schemeClr val="tx1"/>
                        </a:solidFill>
                        <a:latin typeface="Yu Gothic UI Semilight" panose="020B0400000000000000" pitchFamily="34" charset="-128"/>
                        <a:ea typeface="Yu Gothic UI Semilight" panose="020B0400000000000000" pitchFamily="34" charset="-128"/>
                      </a:endParaRPr>
                    </a:p>
                  </a:txBody>
                  <a:tcPr marL="64771" marR="64771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5"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1" kern="0" spc="0" dirty="0">
                          <a:solidFill>
                            <a:schemeClr val="tx1"/>
                          </a:solidFill>
                          <a:latin typeface="+mn-lt"/>
                        </a:rPr>
                        <a:t>금융상품</a:t>
                      </a:r>
                      <a:endParaRPr lang="en-US" altLang="ko-KR" sz="1500" b="1" kern="0" spc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pPr marL="0" marR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1" kern="0" spc="0" dirty="0">
                          <a:solidFill>
                            <a:schemeClr val="tx1"/>
                          </a:solidFill>
                          <a:latin typeface="+mn-lt"/>
                        </a:rPr>
                        <a:t>300</a:t>
                      </a:r>
                      <a:r>
                        <a:rPr lang="ko-KR" altLang="en-US" sz="1500" b="1" kern="0" spc="0" dirty="0">
                          <a:solidFill>
                            <a:schemeClr val="tx1"/>
                          </a:solidFill>
                          <a:latin typeface="+mn-lt"/>
                        </a:rPr>
                        <a:t>만원</a:t>
                      </a:r>
                      <a:endParaRPr lang="en-US" altLang="ko-KR" sz="1500" b="1" kern="0" spc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4771" marR="64771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kern="0" spc="0" dirty="0">
                          <a:solidFill>
                            <a:srgbClr val="000000"/>
                          </a:solidFill>
                        </a:rPr>
                        <a:t>2</a:t>
                      </a:r>
                      <a:r>
                        <a:rPr lang="ko-KR" altLang="en-US" sz="1200" b="0" kern="0" spc="0" dirty="0">
                          <a:solidFill>
                            <a:srgbClr val="000000"/>
                          </a:solidFill>
                        </a:rPr>
                        <a:t>년간 지속적 관리</a:t>
                      </a:r>
                      <a:endParaRPr lang="en-US" altLang="ko-KR" sz="1200" b="0" kern="0" spc="0" dirty="0">
                        <a:solidFill>
                          <a:srgbClr val="000000"/>
                        </a:solidFill>
                      </a:endParaRPr>
                    </a:p>
                  </a:txBody>
                  <a:tcPr marL="64771" marR="64771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7041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kern="0" spc="0" dirty="0">
                        <a:solidFill>
                          <a:schemeClr val="tx1"/>
                        </a:solidFill>
                        <a:latin typeface="Yu Gothic UI Semilight" panose="020B0400000000000000" pitchFamily="34" charset="-128"/>
                        <a:ea typeface="+mj-ea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0" spc="0" dirty="0">
                          <a:solidFill>
                            <a:schemeClr val="tx1"/>
                          </a:solidFill>
                          <a:latin typeface="Yu Gothic UI Semilight" panose="020B0400000000000000" pitchFamily="34" charset="-128"/>
                          <a:ea typeface="+mn-ea"/>
                          <a:cs typeface="+mn-cs"/>
                        </a:rPr>
                        <a:t>건전한 재무제표 유지를 위한 자문</a:t>
                      </a:r>
                      <a:endParaRPr lang="en-US" altLang="ko-KR" sz="1000" b="0" kern="0" spc="0" dirty="0">
                        <a:solidFill>
                          <a:schemeClr val="tx1"/>
                        </a:solidFill>
                        <a:latin typeface="Yu Gothic UI Semilight" panose="020B0400000000000000" pitchFamily="34" charset="-128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kern="0" spc="0" dirty="0">
                        <a:solidFill>
                          <a:schemeClr val="tx1"/>
                        </a:solidFill>
                        <a:latin typeface="Yu Gothic UI Semilight" panose="020B0400000000000000" pitchFamily="34" charset="-128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0" spc="0" dirty="0">
                          <a:solidFill>
                            <a:schemeClr val="tx1"/>
                          </a:solidFill>
                          <a:latin typeface="Yu Gothic UI Semilight" panose="020B0400000000000000" pitchFamily="34" charset="-128"/>
                          <a:ea typeface="+mn-ea"/>
                          <a:cs typeface="+mn-cs"/>
                        </a:rPr>
                        <a:t>기업 구조 변경 및 재무</a:t>
                      </a:r>
                      <a:r>
                        <a:rPr lang="en-US" altLang="ko-KR" sz="1000" b="0" kern="0" spc="0" dirty="0">
                          <a:solidFill>
                            <a:schemeClr val="tx1"/>
                          </a:solidFill>
                          <a:latin typeface="Yu Gothic UI Semilight" panose="020B0400000000000000" pitchFamily="34" charset="-128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000" b="0" kern="0" spc="0" dirty="0">
                          <a:solidFill>
                            <a:schemeClr val="tx1"/>
                          </a:solidFill>
                          <a:latin typeface="Yu Gothic UI Semilight" panose="020B0400000000000000" pitchFamily="34" charset="-128"/>
                          <a:ea typeface="+mn-ea"/>
                          <a:cs typeface="+mn-cs"/>
                        </a:rPr>
                        <a:t>신용관리</a:t>
                      </a:r>
                      <a:endParaRPr lang="en-US" altLang="ko-KR" sz="1000" b="0" kern="0" spc="0" dirty="0">
                        <a:solidFill>
                          <a:schemeClr val="tx1"/>
                        </a:solidFill>
                        <a:latin typeface="Yu Gothic UI Semilight" panose="020B0400000000000000" pitchFamily="34" charset="-128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kern="0" spc="0" dirty="0">
                        <a:solidFill>
                          <a:schemeClr val="tx1"/>
                        </a:solidFill>
                        <a:latin typeface="Yu Gothic UI Semilight" panose="020B0400000000000000" pitchFamily="34" charset="-128"/>
                        <a:ea typeface="Yu Gothic UI Semilight" panose="020B0400000000000000" pitchFamily="34" charset="-128"/>
                      </a:endParaRPr>
                    </a:p>
                  </a:txBody>
                  <a:tcPr marL="64771" marR="64771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4983455"/>
                  </a:ext>
                </a:extLst>
              </a:tr>
              <a:tr h="590091"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200" kern="0" spc="0" dirty="0">
                        <a:solidFill>
                          <a:srgbClr val="000000"/>
                        </a:solidFill>
                      </a:endParaRPr>
                    </a:p>
                  </a:txBody>
                  <a:tcPr marL="64771" marR="64771" marT="17907" marB="1790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</a:rPr>
                        <a:t>절세</a:t>
                      </a:r>
                      <a:endParaRPr lang="en-US" altLang="ko-KR" sz="1100" b="1" kern="0" spc="0" dirty="0">
                        <a:solidFill>
                          <a:srgbClr val="000000"/>
                        </a:solidFill>
                      </a:endParaRPr>
                    </a:p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</a:rPr>
                        <a:t>신용관리</a:t>
                      </a:r>
                      <a:endParaRPr lang="en-US" altLang="ko-KR" sz="1100" b="1" kern="0" spc="0" dirty="0">
                        <a:solidFill>
                          <a:srgbClr val="000000"/>
                        </a:solidFill>
                      </a:endParaRPr>
                    </a:p>
                  </a:txBody>
                  <a:tcPr marL="64771" marR="64771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b="0" kern="0" spc="0" dirty="0">
                        <a:solidFill>
                          <a:schemeClr val="tx1"/>
                        </a:solidFill>
                        <a:latin typeface="Yu Gothic UI Semilight" panose="020B0400000000000000" pitchFamily="34" charset="-128"/>
                        <a:ea typeface="+mj-ea"/>
                      </a:endParaRPr>
                    </a:p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kern="0" spc="0" dirty="0">
                          <a:solidFill>
                            <a:schemeClr val="tx1"/>
                          </a:solidFill>
                          <a:latin typeface="Yu Gothic UI Semilight" panose="020B0400000000000000" pitchFamily="34" charset="-128"/>
                          <a:ea typeface="+mj-ea"/>
                        </a:rPr>
                        <a:t>재무제표</a:t>
                      </a:r>
                      <a:r>
                        <a:rPr lang="en-US" altLang="ko-KR" sz="1000" b="0" kern="0" spc="0" dirty="0">
                          <a:solidFill>
                            <a:schemeClr val="tx1"/>
                          </a:solidFill>
                          <a:latin typeface="Yu Gothic UI Semilight" panose="020B0400000000000000" pitchFamily="34" charset="-128"/>
                          <a:ea typeface="+mj-ea"/>
                        </a:rPr>
                        <a:t>, </a:t>
                      </a:r>
                      <a:r>
                        <a:rPr lang="ko-KR" altLang="en-US" sz="1000" b="0" kern="0" spc="0" dirty="0">
                          <a:solidFill>
                            <a:schemeClr val="tx1"/>
                          </a:solidFill>
                          <a:latin typeface="Yu Gothic UI Semilight" panose="020B0400000000000000" pitchFamily="34" charset="-128"/>
                          <a:ea typeface="+mj-ea"/>
                        </a:rPr>
                        <a:t>기업신용 및 세무조정 </a:t>
                      </a:r>
                      <a:r>
                        <a:rPr lang="ko-KR" altLang="en-US" sz="1000" b="0" kern="0" spc="0" dirty="0" err="1">
                          <a:solidFill>
                            <a:schemeClr val="tx1"/>
                          </a:solidFill>
                          <a:latin typeface="Yu Gothic UI Semilight" panose="020B0400000000000000" pitchFamily="34" charset="-128"/>
                          <a:ea typeface="+mj-ea"/>
                        </a:rPr>
                        <a:t>절세관리</a:t>
                      </a:r>
                      <a:endParaRPr lang="en-US" altLang="ko-KR" sz="1000" b="0" kern="0" spc="0" dirty="0">
                        <a:solidFill>
                          <a:schemeClr val="tx1"/>
                        </a:solidFill>
                        <a:latin typeface="Yu Gothic UI Semilight" panose="020B0400000000000000" pitchFamily="34" charset="-128"/>
                        <a:ea typeface="+mj-ea"/>
                      </a:endParaRPr>
                    </a:p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0" kern="0" spc="0" dirty="0">
                        <a:solidFill>
                          <a:schemeClr val="tx1"/>
                        </a:solidFill>
                        <a:latin typeface="Yu Gothic UI Semilight" panose="020B0400000000000000" pitchFamily="34" charset="-128"/>
                        <a:ea typeface="+mj-ea"/>
                      </a:endParaRPr>
                    </a:p>
                  </a:txBody>
                  <a:tcPr marL="64771" marR="64771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0" kern="0" spc="0" dirty="0">
                        <a:solidFill>
                          <a:schemeClr val="tx1"/>
                        </a:solidFill>
                      </a:endParaRPr>
                    </a:p>
                  </a:txBody>
                  <a:tcPr marL="64771" marR="64771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1" kern="0" spc="0" dirty="0">
                        <a:solidFill>
                          <a:srgbClr val="202056"/>
                        </a:solidFill>
                      </a:endParaRPr>
                    </a:p>
                  </a:txBody>
                  <a:tcPr marL="64771" marR="64771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9280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kern="0" spc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인사노무</a:t>
                      </a:r>
                      <a:endParaRPr lang="en-US" altLang="ko-KR" sz="1200" b="1" kern="0" spc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4771" marR="64771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kern="0" spc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노무사 </a:t>
                      </a:r>
                      <a:r>
                        <a:rPr lang="ko-KR" altLang="en-US" sz="1200" b="0" kern="0" spc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인사서식</a:t>
                      </a:r>
                      <a:r>
                        <a:rPr lang="ko-KR" altLang="en-US" sz="1200" b="0" kern="0" spc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및 제도정비</a:t>
                      </a:r>
                      <a:endParaRPr lang="en-US" altLang="ko-KR" sz="1200" b="0" kern="0" spc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4771" marR="64771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kern="0" spc="0" dirty="0">
                        <a:solidFill>
                          <a:srgbClr val="202056"/>
                        </a:solidFill>
                        <a:latin typeface="+mn-lt"/>
                        <a:ea typeface="Yu Gothic UI Semilight" panose="020B0400000000000000" pitchFamily="34" charset="-128"/>
                      </a:endParaRPr>
                    </a:p>
                  </a:txBody>
                  <a:tcPr marL="64771" marR="64771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kern="0" spc="0" dirty="0">
                          <a:solidFill>
                            <a:srgbClr val="202056"/>
                          </a:solidFill>
                        </a:rPr>
                        <a:t>노무사 자문</a:t>
                      </a:r>
                      <a:endParaRPr lang="en-US" altLang="ko-KR" sz="1200" b="0" kern="0" spc="0" dirty="0">
                        <a:solidFill>
                          <a:srgbClr val="202056"/>
                        </a:solidFill>
                      </a:endParaRPr>
                    </a:p>
                  </a:txBody>
                  <a:tcPr marL="64771" marR="64771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03878389"/>
                  </a:ext>
                </a:extLst>
              </a:tr>
              <a:tr h="685515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chemeClr val="tx1"/>
                          </a:solidFill>
                        </a:rPr>
                        <a:t>정부지원금</a:t>
                      </a:r>
                      <a:endParaRPr lang="en-US" altLang="ko-KR" sz="1200" b="1" kern="0" spc="0" dirty="0">
                        <a:solidFill>
                          <a:schemeClr val="tx1"/>
                        </a:solidFill>
                      </a:endParaRPr>
                    </a:p>
                  </a:txBody>
                  <a:tcPr marL="64771" marR="64771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0" spc="0" dirty="0">
                          <a:solidFill>
                            <a:schemeClr val="tx1"/>
                          </a:solidFill>
                          <a:latin typeface="Yu Gothic UI Semilight" panose="020B0400000000000000" pitchFamily="34" charset="-128"/>
                          <a:ea typeface="Yu Gothic UI Semilight" panose="020B0400000000000000" pitchFamily="34" charset="-128"/>
                        </a:rPr>
                        <a:t>사옥매입 착수금</a:t>
                      </a:r>
                      <a:endParaRPr lang="en-US" altLang="ko-KR" sz="1100" b="0" kern="0" spc="0" dirty="0">
                        <a:solidFill>
                          <a:schemeClr val="tx1"/>
                        </a:solidFill>
                        <a:latin typeface="Yu Gothic UI Semilight" panose="020B0400000000000000" pitchFamily="34" charset="-128"/>
                        <a:ea typeface="Yu Gothic UI Semilight" panose="020B0400000000000000" pitchFamily="34" charset="-128"/>
                      </a:endParaRPr>
                    </a:p>
                  </a:txBody>
                  <a:tcPr marL="64771" marR="64771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kern="0" spc="0" dirty="0">
                          <a:solidFill>
                            <a:srgbClr val="202056"/>
                          </a:solidFill>
                        </a:rPr>
                        <a:t>(</a:t>
                      </a:r>
                      <a:r>
                        <a:rPr lang="ko-KR" altLang="en-US" sz="1200" b="0" kern="0" spc="0" dirty="0" err="1">
                          <a:solidFill>
                            <a:srgbClr val="202056"/>
                          </a:solidFill>
                        </a:rPr>
                        <a:t>후불별도</a:t>
                      </a:r>
                      <a:r>
                        <a:rPr lang="en-US" altLang="ko-KR" sz="1200" b="0" kern="0" spc="0" dirty="0">
                          <a:solidFill>
                            <a:srgbClr val="202056"/>
                          </a:solidFill>
                        </a:rPr>
                        <a:t>)</a:t>
                      </a:r>
                      <a:r>
                        <a:rPr lang="ko-KR" altLang="en-US" sz="1200" b="0" kern="0" spc="0" dirty="0">
                          <a:solidFill>
                            <a:srgbClr val="202056"/>
                          </a:solidFill>
                        </a:rPr>
                        <a:t>지원금의 </a:t>
                      </a:r>
                      <a:r>
                        <a:rPr lang="en-US" altLang="ko-KR" sz="1200" b="0" kern="0" spc="0" dirty="0">
                          <a:solidFill>
                            <a:srgbClr val="202056"/>
                          </a:solidFill>
                        </a:rPr>
                        <a:t>1~3%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/>
                        <a:t>            </a:t>
                      </a:r>
                    </a:p>
                  </a:txBody>
                  <a:tcPr marL="64771" marR="64771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2726578"/>
                  </a:ext>
                </a:extLst>
              </a:tr>
              <a:tr h="312701">
                <a:tc rowSpan="3"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</a:rPr>
                        <a:t>기술력 향상</a:t>
                      </a:r>
                      <a:endParaRPr lang="en-US" altLang="ko-KR" sz="1200" b="1" kern="0" spc="0" dirty="0">
                        <a:solidFill>
                          <a:srgbClr val="000000"/>
                        </a:solidFill>
                      </a:endParaRPr>
                    </a:p>
                  </a:txBody>
                  <a:tcPr marL="64771" marR="64771" marT="17907" marB="1790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3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0" spc="0" dirty="0">
                          <a:solidFill>
                            <a:srgbClr val="202056"/>
                          </a:solidFill>
                          <a:latin typeface="Yu Gothic UI Semilight" panose="020B0400000000000000" pitchFamily="34" charset="-128"/>
                          <a:ea typeface="Yu Gothic UI Semilight" panose="020B0400000000000000" pitchFamily="34" charset="-128"/>
                        </a:rPr>
                        <a:t>연구소 인증</a:t>
                      </a:r>
                      <a:endParaRPr lang="en-US" altLang="ko-KR" sz="1000" b="0" kern="0" spc="0" dirty="0">
                        <a:solidFill>
                          <a:srgbClr val="202056"/>
                        </a:solidFill>
                        <a:latin typeface="Yu Gothic UI Semilight" panose="020B0400000000000000" pitchFamily="34" charset="-128"/>
                        <a:ea typeface="Yu Gothic UI Semilight" panose="020B0400000000000000" pitchFamily="34" charset="-128"/>
                      </a:endParaRPr>
                    </a:p>
                  </a:txBody>
                  <a:tcPr marL="64771" marR="64771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kern="0" spc="0" dirty="0">
                          <a:solidFill>
                            <a:schemeClr val="tx1"/>
                          </a:solidFill>
                          <a:latin typeface="+mn-lt"/>
                        </a:rPr>
                        <a:t>200</a:t>
                      </a:r>
                      <a:r>
                        <a:rPr lang="ko-KR" altLang="en-US" sz="1600" b="1" kern="0" spc="0" dirty="0">
                          <a:solidFill>
                            <a:schemeClr val="tx1"/>
                          </a:solidFill>
                          <a:latin typeface="+mn-lt"/>
                        </a:rPr>
                        <a:t>만원</a:t>
                      </a:r>
                      <a:endParaRPr lang="en-US" altLang="ko-KR" sz="1600" b="1" kern="0" spc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4771" marR="64771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err="1"/>
                        <a:t>인증완료</a:t>
                      </a:r>
                      <a:endParaRPr lang="ko-KR" altLang="en-US" sz="1200" b="0" dirty="0"/>
                    </a:p>
                  </a:txBody>
                  <a:tcPr marL="64771" marR="64771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12702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0" spc="0" dirty="0">
                          <a:solidFill>
                            <a:srgbClr val="202056"/>
                          </a:solidFill>
                          <a:latin typeface="Yu Gothic UI Semilight" panose="020B0400000000000000" pitchFamily="34" charset="-128"/>
                          <a:ea typeface="Yu Gothic UI Semilight" panose="020B0400000000000000" pitchFamily="34" charset="-128"/>
                        </a:rPr>
                        <a:t>벤처 인증</a:t>
                      </a:r>
                      <a:endParaRPr lang="en-US" altLang="ko-KR" sz="1000" b="0" kern="0" spc="0" dirty="0">
                        <a:solidFill>
                          <a:srgbClr val="202056"/>
                        </a:solidFill>
                        <a:latin typeface="Yu Gothic UI Semilight" panose="020B0400000000000000" pitchFamily="34" charset="-128"/>
                        <a:ea typeface="Yu Gothic UI Semilight" panose="020B0400000000000000" pitchFamily="34" charset="-128"/>
                      </a:endParaRPr>
                    </a:p>
                  </a:txBody>
                  <a:tcPr marL="64771" marR="64771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1" kern="0" spc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4771" marR="64771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err="1"/>
                        <a:t>인증완료</a:t>
                      </a:r>
                      <a:endParaRPr lang="ko-KR" altLang="en-US" sz="1200" b="0" dirty="0"/>
                    </a:p>
                  </a:txBody>
                  <a:tcPr marL="64771" marR="64771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5154786"/>
                  </a:ext>
                </a:extLst>
              </a:tr>
              <a:tr h="312702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0" spc="0" dirty="0" err="1">
                          <a:solidFill>
                            <a:srgbClr val="202056"/>
                          </a:solidFill>
                          <a:latin typeface="Yu Gothic UI Semilight" panose="020B0400000000000000" pitchFamily="34" charset="-128"/>
                          <a:ea typeface="Yu Gothic UI Semilight" panose="020B0400000000000000" pitchFamily="34" charset="-128"/>
                        </a:rPr>
                        <a:t>메인비즈인증</a:t>
                      </a:r>
                      <a:endParaRPr lang="en-US" altLang="ko-KR" sz="1000" b="0" kern="0" spc="0" dirty="0">
                        <a:solidFill>
                          <a:srgbClr val="202056"/>
                        </a:solidFill>
                        <a:latin typeface="Yu Gothic UI Semilight" panose="020B0400000000000000" pitchFamily="34" charset="-128"/>
                        <a:ea typeface="Yu Gothic UI Semilight" panose="020B0400000000000000" pitchFamily="34" charset="-128"/>
                      </a:endParaRPr>
                    </a:p>
                  </a:txBody>
                  <a:tcPr marL="64771" marR="64771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1" kern="0" spc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4771" marR="64771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 err="1"/>
                        <a:t>인증완료</a:t>
                      </a:r>
                      <a:endParaRPr lang="ko-KR" altLang="en-US" sz="1200" b="0" dirty="0"/>
                    </a:p>
                  </a:txBody>
                  <a:tcPr marL="64771" marR="64771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435637"/>
                  </a:ext>
                </a:extLst>
              </a:tr>
            </a:tbl>
          </a:graphicData>
        </a:graphic>
      </p:graphicFrame>
      <p:sp>
        <p:nvSpPr>
          <p:cNvPr id="9" name="슬라이드 번호 개체 틀 1"/>
          <p:cNvSpPr>
            <a:spLocks noGrp="1"/>
          </p:cNvSpPr>
          <p:nvPr>
            <p:ph type="sldNum" sz="quarter" idx="4294967295"/>
          </p:nvPr>
        </p:nvSpPr>
        <p:spPr>
          <a:xfrm>
            <a:off x="11201400" y="6553200"/>
            <a:ext cx="609339" cy="128800"/>
          </a:xfrm>
        </p:spPr>
        <p:txBody>
          <a:bodyPr/>
          <a:lstStyle/>
          <a:p>
            <a:fld id="{B038D7A1-6222-4342-9153-3C2CE0BFC9D5}" type="slidenum">
              <a:rPr lang="ko-KR" altLang="en-US" sz="1000" smtClean="0"/>
              <a:pPr/>
              <a:t>43</a:t>
            </a:fld>
            <a:endParaRPr lang="ko-KR" altLang="en-US" sz="10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998A0945-6FD8-4A4C-B6BB-66D01DC564E1}"/>
              </a:ext>
            </a:extLst>
          </p:cNvPr>
          <p:cNvCxnSpPr/>
          <p:nvPr/>
        </p:nvCxnSpPr>
        <p:spPr>
          <a:xfrm>
            <a:off x="108347" y="606094"/>
            <a:ext cx="11835213" cy="0"/>
          </a:xfrm>
          <a:prstGeom prst="line">
            <a:avLst/>
          </a:prstGeom>
          <a:ln w="38100">
            <a:solidFill>
              <a:srgbClr val="A08C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84AD6DA-DB83-442D-B826-944EA959A439}"/>
              </a:ext>
            </a:extLst>
          </p:cNvPr>
          <p:cNvSpPr txBox="1"/>
          <p:nvPr/>
        </p:nvSpPr>
        <p:spPr>
          <a:xfrm>
            <a:off x="596348" y="136208"/>
            <a:ext cx="2420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/>
              <a:t>컨설팅비용</a:t>
            </a:r>
            <a:r>
              <a:rPr lang="ko-KR" altLang="en-US" b="1" dirty="0"/>
              <a:t>           </a:t>
            </a:r>
          </a:p>
        </p:txBody>
      </p:sp>
    </p:spTree>
    <p:extLst>
      <p:ext uri="{BB962C8B-B14F-4D97-AF65-F5344CB8AC3E}">
        <p14:creationId xmlns:p14="http://schemas.microsoft.com/office/powerpoint/2010/main" val="263968861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슬라이드 번호 개체 틀 1"/>
          <p:cNvSpPr>
            <a:spLocks noGrp="1"/>
          </p:cNvSpPr>
          <p:nvPr>
            <p:ph type="sldNum" sz="quarter" idx="4294967295"/>
          </p:nvPr>
        </p:nvSpPr>
        <p:spPr>
          <a:xfrm>
            <a:off x="11201400" y="6553200"/>
            <a:ext cx="609339" cy="128800"/>
          </a:xfrm>
        </p:spPr>
        <p:txBody>
          <a:bodyPr/>
          <a:lstStyle/>
          <a:p>
            <a:fld id="{B038D7A1-6222-4342-9153-3C2CE0BFC9D5}" type="slidenum">
              <a:rPr lang="ko-KR" altLang="en-US" sz="1000" smtClean="0"/>
              <a:pPr/>
              <a:t>44</a:t>
            </a:fld>
            <a:endParaRPr lang="ko-KR" altLang="en-US" sz="1000" dirty="0"/>
          </a:p>
        </p:txBody>
      </p:sp>
      <p:sp>
        <p:nvSpPr>
          <p:cNvPr id="8" name="사각형: 둥근 모서리 10">
            <a:extLst>
              <a:ext uri="{FF2B5EF4-FFF2-40B4-BE49-F238E27FC236}">
                <a16:creationId xmlns:a16="http://schemas.microsoft.com/office/drawing/2014/main" id="{FF22EA23-F056-4396-8C38-BC1B5DC2B0F4}"/>
              </a:ext>
            </a:extLst>
          </p:cNvPr>
          <p:cNvSpPr/>
          <p:nvPr/>
        </p:nvSpPr>
        <p:spPr>
          <a:xfrm>
            <a:off x="427960" y="3364690"/>
            <a:ext cx="10895904" cy="439868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endParaRPr lang="ko-KR" altLang="en-US" sz="2000" b="1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4019490" y="3342893"/>
            <a:ext cx="36467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400" b="1" u="sng" dirty="0">
                <a:ln>
                  <a:solidFill>
                    <a:srgbClr val="4F81BD">
                      <a:alpha val="0"/>
                    </a:srgb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기업 </a:t>
            </a:r>
            <a:r>
              <a:rPr lang="ko-KR" altLang="en-US" sz="2400" b="1" u="sng" dirty="0" err="1">
                <a:ln>
                  <a:solidFill>
                    <a:srgbClr val="4F81BD">
                      <a:alpha val="0"/>
                    </a:srgb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주가관리</a:t>
            </a:r>
            <a:r>
              <a:rPr lang="en-US" altLang="ko-KR" sz="2400" b="1" dirty="0">
                <a:ln>
                  <a:solidFill>
                    <a:srgbClr val="4F81BD">
                      <a:alpha val="0"/>
                    </a:srgb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endParaRPr lang="ko-KR" altLang="en-US" sz="2400" dirty="0">
              <a:ln>
                <a:solidFill>
                  <a:srgbClr val="4F81BD">
                    <a:alpha val="0"/>
                  </a:srgb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345" y="550959"/>
            <a:ext cx="4220495" cy="233551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2097" y="770146"/>
            <a:ext cx="3740604" cy="232705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3140" y="4050246"/>
            <a:ext cx="4298903" cy="263175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5961" y="4072043"/>
            <a:ext cx="4275725" cy="2652032"/>
          </a:xfrm>
          <a:prstGeom prst="rect">
            <a:avLst/>
          </a:prstGeom>
        </p:spPr>
      </p:pic>
      <p:sp>
        <p:nvSpPr>
          <p:cNvPr id="13" name="사각형: 둥근 모서리 10">
            <a:extLst>
              <a:ext uri="{FF2B5EF4-FFF2-40B4-BE49-F238E27FC236}">
                <a16:creationId xmlns:a16="http://schemas.microsoft.com/office/drawing/2014/main" id="{FF22EA23-F056-4396-8C38-BC1B5DC2B0F4}"/>
              </a:ext>
            </a:extLst>
          </p:cNvPr>
          <p:cNvSpPr/>
          <p:nvPr/>
        </p:nvSpPr>
        <p:spPr>
          <a:xfrm>
            <a:off x="324769" y="255676"/>
            <a:ext cx="11315941" cy="6468399"/>
          </a:xfrm>
          <a:prstGeom prst="roundRect">
            <a:avLst/>
          </a:prstGeom>
          <a:noFill/>
          <a:ln w="762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cxnSp>
        <p:nvCxnSpPr>
          <p:cNvPr id="14" name="직선 화살표 연결선 13"/>
          <p:cNvCxnSpPr>
            <a:cxnSpLocks/>
          </p:cNvCxnSpPr>
          <p:nvPr/>
        </p:nvCxnSpPr>
        <p:spPr>
          <a:xfrm flipV="1">
            <a:off x="7594903" y="3378187"/>
            <a:ext cx="0" cy="426371"/>
          </a:xfrm>
          <a:prstGeom prst="straightConnector1">
            <a:avLst/>
          </a:prstGeom>
          <a:ln w="76200">
            <a:solidFill>
              <a:srgbClr val="0070C0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>
            <a:cxnSpLocks/>
          </p:cNvCxnSpPr>
          <p:nvPr/>
        </p:nvCxnSpPr>
        <p:spPr>
          <a:xfrm>
            <a:off x="4408714" y="3378187"/>
            <a:ext cx="8165" cy="498022"/>
          </a:xfrm>
          <a:prstGeom prst="straightConnector1">
            <a:avLst/>
          </a:prstGeom>
          <a:ln w="76200">
            <a:solidFill>
              <a:srgbClr val="0070C0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998A0945-6FD8-4A4C-B6BB-66D01DC564E1}"/>
              </a:ext>
            </a:extLst>
          </p:cNvPr>
          <p:cNvCxnSpPr/>
          <p:nvPr/>
        </p:nvCxnSpPr>
        <p:spPr>
          <a:xfrm>
            <a:off x="5677130" y="697147"/>
            <a:ext cx="0" cy="2189325"/>
          </a:xfrm>
          <a:prstGeom prst="line">
            <a:avLst/>
          </a:prstGeom>
          <a:ln w="38100">
            <a:solidFill>
              <a:srgbClr val="A08C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998A0945-6FD8-4A4C-B6BB-66D01DC564E1}"/>
              </a:ext>
            </a:extLst>
          </p:cNvPr>
          <p:cNvCxnSpPr/>
          <p:nvPr/>
        </p:nvCxnSpPr>
        <p:spPr>
          <a:xfrm>
            <a:off x="5836150" y="4050246"/>
            <a:ext cx="6727" cy="2406213"/>
          </a:xfrm>
          <a:prstGeom prst="line">
            <a:avLst/>
          </a:prstGeom>
          <a:ln w="38100">
            <a:solidFill>
              <a:srgbClr val="A08C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849191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슬라이드 번호 개체 틀 1"/>
          <p:cNvSpPr>
            <a:spLocks noGrp="1"/>
          </p:cNvSpPr>
          <p:nvPr>
            <p:ph type="sldNum" sz="quarter" idx="4294967295"/>
          </p:nvPr>
        </p:nvSpPr>
        <p:spPr>
          <a:xfrm>
            <a:off x="11201400" y="6553200"/>
            <a:ext cx="609339" cy="128800"/>
          </a:xfrm>
        </p:spPr>
        <p:txBody>
          <a:bodyPr/>
          <a:lstStyle/>
          <a:p>
            <a:fld id="{B038D7A1-6222-4342-9153-3C2CE0BFC9D5}" type="slidenum">
              <a:rPr lang="ko-KR" altLang="en-US" sz="1000" smtClean="0"/>
              <a:pPr/>
              <a:t>45</a:t>
            </a:fld>
            <a:endParaRPr lang="ko-KR" altLang="en-US" sz="10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998A0945-6FD8-4A4C-B6BB-66D01DC564E1}"/>
              </a:ext>
            </a:extLst>
          </p:cNvPr>
          <p:cNvCxnSpPr/>
          <p:nvPr/>
        </p:nvCxnSpPr>
        <p:spPr>
          <a:xfrm>
            <a:off x="108347" y="606094"/>
            <a:ext cx="11835213" cy="0"/>
          </a:xfrm>
          <a:prstGeom prst="line">
            <a:avLst/>
          </a:prstGeom>
          <a:ln w="38100">
            <a:solidFill>
              <a:srgbClr val="A08C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제목 1">
            <a:extLst>
              <a:ext uri="{FF2B5EF4-FFF2-40B4-BE49-F238E27FC236}">
                <a16:creationId xmlns:a16="http://schemas.microsoft.com/office/drawing/2014/main" id="{5F595D07-24A8-4DF1-A378-C57B649A859D}"/>
              </a:ext>
            </a:extLst>
          </p:cNvPr>
          <p:cNvSpPr txBox="1">
            <a:spLocks/>
          </p:cNvSpPr>
          <p:nvPr/>
        </p:nvSpPr>
        <p:spPr>
          <a:xfrm>
            <a:off x="549397" y="101433"/>
            <a:ext cx="10515600" cy="504661"/>
          </a:xfrm>
          <a:prstGeom prst="rect">
            <a:avLst/>
          </a:prstGeom>
        </p:spPr>
        <p:txBody>
          <a:bodyPr vert="horz" wrap="square" lIns="0" tIns="0" rIns="0" bIns="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 b="1" dirty="0">
                <a:ea typeface="나눔스퀘어 Bold" panose="020B0600000101010101" pitchFamily="50" charset="-127"/>
              </a:rPr>
              <a:t>경영인 정기보험</a:t>
            </a:r>
            <a:r>
              <a:rPr lang="en-US" altLang="ko-KR" sz="2000" b="1" dirty="0">
                <a:ea typeface="나눔스퀘어 Bold" panose="020B0600000101010101" pitchFamily="50" charset="-127"/>
              </a:rPr>
              <a:t>, </a:t>
            </a:r>
            <a:r>
              <a:rPr lang="ko-KR" altLang="en-US" sz="2000" b="1" dirty="0">
                <a:ea typeface="나눔스퀘어 Bold" panose="020B0600000101010101" pitchFamily="50" charset="-127"/>
              </a:rPr>
              <a:t>보험이 아니다</a:t>
            </a:r>
            <a:r>
              <a:rPr lang="en-US" altLang="ko-KR" sz="2000" b="1" dirty="0">
                <a:ea typeface="나눔스퀘어 Bold" panose="020B0600000101010101" pitchFamily="50" charset="-127"/>
              </a:rPr>
              <a:t>.</a:t>
            </a:r>
            <a:r>
              <a:rPr lang="ko-KR" altLang="en-US" sz="2000" b="1" dirty="0">
                <a:ea typeface="나눔스퀘어 Bold" panose="020B0600000101010101" pitchFamily="50" charset="-127"/>
              </a:rPr>
              <a:t>  </a:t>
            </a:r>
            <a:r>
              <a:rPr lang="ko-KR" altLang="en-US" sz="2000" b="1" dirty="0">
                <a:solidFill>
                  <a:srgbClr val="FF0000"/>
                </a:solidFill>
                <a:ea typeface="나눔스퀘어 Bold" panose="020B0600000101010101" pitchFamily="50" charset="-127"/>
              </a:rPr>
              <a:t>전략이다 </a:t>
            </a:r>
            <a:r>
              <a:rPr lang="en-US" altLang="ko-KR" sz="2000" b="1" dirty="0">
                <a:solidFill>
                  <a:srgbClr val="FF0000"/>
                </a:solidFill>
                <a:ea typeface="나눔스퀘어 Bold" panose="020B0600000101010101" pitchFamily="50" charset="-127"/>
              </a:rPr>
              <a:t>!!!</a:t>
            </a:r>
            <a:endParaRPr lang="ko-KR" altLang="en-US" sz="2000" b="1" dirty="0">
              <a:latin typeface="+mn-lt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2841583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슬라이드 번호 개체 틀 1"/>
          <p:cNvSpPr>
            <a:spLocks noGrp="1"/>
          </p:cNvSpPr>
          <p:nvPr>
            <p:ph type="sldNum" sz="quarter" idx="4294967295"/>
          </p:nvPr>
        </p:nvSpPr>
        <p:spPr>
          <a:xfrm>
            <a:off x="11201400" y="6553200"/>
            <a:ext cx="609339" cy="128800"/>
          </a:xfrm>
        </p:spPr>
        <p:txBody>
          <a:bodyPr/>
          <a:lstStyle/>
          <a:p>
            <a:fld id="{B038D7A1-6222-4342-9153-3C2CE0BFC9D5}" type="slidenum">
              <a:rPr lang="ko-KR" altLang="en-US" sz="1000" smtClean="0"/>
              <a:pPr/>
              <a:t>46</a:t>
            </a:fld>
            <a:endParaRPr lang="ko-KR" altLang="en-US" sz="10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998A0945-6FD8-4A4C-B6BB-66D01DC564E1}"/>
              </a:ext>
            </a:extLst>
          </p:cNvPr>
          <p:cNvCxnSpPr/>
          <p:nvPr/>
        </p:nvCxnSpPr>
        <p:spPr>
          <a:xfrm>
            <a:off x="108347" y="606094"/>
            <a:ext cx="11835213" cy="0"/>
          </a:xfrm>
          <a:prstGeom prst="line">
            <a:avLst/>
          </a:prstGeom>
          <a:ln w="38100">
            <a:solidFill>
              <a:srgbClr val="A08C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제목 1">
            <a:extLst>
              <a:ext uri="{FF2B5EF4-FFF2-40B4-BE49-F238E27FC236}">
                <a16:creationId xmlns:a16="http://schemas.microsoft.com/office/drawing/2014/main" id="{5F595D07-24A8-4DF1-A378-C57B649A859D}"/>
              </a:ext>
            </a:extLst>
          </p:cNvPr>
          <p:cNvSpPr txBox="1">
            <a:spLocks/>
          </p:cNvSpPr>
          <p:nvPr/>
        </p:nvSpPr>
        <p:spPr>
          <a:xfrm>
            <a:off x="549397" y="101433"/>
            <a:ext cx="10515600" cy="504661"/>
          </a:xfrm>
          <a:prstGeom prst="rect">
            <a:avLst/>
          </a:prstGeom>
        </p:spPr>
        <p:txBody>
          <a:bodyPr vert="horz" wrap="square" lIns="0" tIns="0" rIns="0" bIns="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 b="1" dirty="0">
                <a:ea typeface="나눔스퀘어 Bold" panose="020B0600000101010101" pitchFamily="50" charset="-127"/>
              </a:rPr>
              <a:t>경영인 정기보험</a:t>
            </a:r>
            <a:r>
              <a:rPr lang="en-US" altLang="ko-KR" sz="2000" b="1" dirty="0">
                <a:ea typeface="나눔스퀘어 Bold" panose="020B0600000101010101" pitchFamily="50" charset="-127"/>
              </a:rPr>
              <a:t>, </a:t>
            </a:r>
            <a:r>
              <a:rPr lang="ko-KR" altLang="en-US" sz="2000" b="1" dirty="0">
                <a:ea typeface="나눔스퀘어 Bold" panose="020B0600000101010101" pitchFamily="50" charset="-127"/>
              </a:rPr>
              <a:t>보험이 아니다</a:t>
            </a:r>
            <a:r>
              <a:rPr lang="en-US" altLang="ko-KR" sz="2000" b="1" dirty="0">
                <a:ea typeface="나눔스퀘어 Bold" panose="020B0600000101010101" pitchFamily="50" charset="-127"/>
              </a:rPr>
              <a:t>.</a:t>
            </a:r>
            <a:r>
              <a:rPr lang="ko-KR" altLang="en-US" sz="2000" b="1" dirty="0">
                <a:ea typeface="나눔스퀘어 Bold" panose="020B0600000101010101" pitchFamily="50" charset="-127"/>
              </a:rPr>
              <a:t>  </a:t>
            </a:r>
            <a:r>
              <a:rPr lang="ko-KR" altLang="en-US" sz="2000" b="1" dirty="0">
                <a:solidFill>
                  <a:srgbClr val="FF0000"/>
                </a:solidFill>
                <a:ea typeface="나눔스퀘어 Bold" panose="020B0600000101010101" pitchFamily="50" charset="-127"/>
              </a:rPr>
              <a:t>전략이다 </a:t>
            </a:r>
            <a:r>
              <a:rPr lang="en-US" altLang="ko-KR" sz="2000" b="1" dirty="0">
                <a:solidFill>
                  <a:srgbClr val="FF0000"/>
                </a:solidFill>
                <a:ea typeface="나눔스퀘어 Bold" panose="020B0600000101010101" pitchFamily="50" charset="-127"/>
              </a:rPr>
              <a:t>!!!</a:t>
            </a:r>
            <a:endParaRPr lang="ko-KR" altLang="en-US" sz="2000" b="1" dirty="0">
              <a:latin typeface="+mn-lt"/>
              <a:ea typeface="나눔스퀘어 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227" y="777647"/>
            <a:ext cx="10033909" cy="5529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08292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17"/>
          <p:cNvGrpSpPr/>
          <p:nvPr/>
        </p:nvGrpSpPr>
        <p:grpSpPr>
          <a:xfrm>
            <a:off x="4542472" y="5611923"/>
            <a:ext cx="610122" cy="604301"/>
            <a:chOff x="8229600" y="3165475"/>
            <a:chExt cx="949325" cy="873125"/>
          </a:xfrm>
        </p:grpSpPr>
        <p:pic>
          <p:nvPicPr>
            <p:cNvPr id="12290" name="Picture 2" descr="C:\Users\thencompany\Desktop\수정작업\일러스트아이콘\notes2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8229600" y="3276600"/>
              <a:ext cx="568325" cy="568325"/>
            </a:xfrm>
            <a:prstGeom prst="rect">
              <a:avLst/>
            </a:prstGeom>
            <a:noFill/>
          </p:spPr>
        </p:pic>
        <p:pic>
          <p:nvPicPr>
            <p:cNvPr id="12291" name="Picture 3" descr="C:\Users\thencompany\Desktop\수정작업\일러스트아이콘\notes2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8229600" y="3165475"/>
              <a:ext cx="568325" cy="568325"/>
            </a:xfrm>
            <a:prstGeom prst="rect">
              <a:avLst/>
            </a:prstGeom>
            <a:noFill/>
          </p:spPr>
        </p:pic>
        <p:pic>
          <p:nvPicPr>
            <p:cNvPr id="12292" name="Picture 4" descr="C:\Users\thencompany\Desktop\수정작업\일러스트아이콘\notes2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8610600" y="3470275"/>
              <a:ext cx="568325" cy="568325"/>
            </a:xfrm>
            <a:prstGeom prst="rect">
              <a:avLst/>
            </a:prstGeom>
            <a:noFill/>
          </p:spPr>
        </p:pic>
        <p:pic>
          <p:nvPicPr>
            <p:cNvPr id="12293" name="Picture 5" descr="C:\Users\thencompany\Desktop\수정작업\일러스트아이콘\coins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8229600" y="3581400"/>
              <a:ext cx="452437" cy="452437"/>
            </a:xfrm>
            <a:prstGeom prst="rect">
              <a:avLst/>
            </a:prstGeom>
            <a:noFill/>
          </p:spPr>
        </p:pic>
      </p:grpSp>
      <p:grpSp>
        <p:nvGrpSpPr>
          <p:cNvPr id="5" name="그룹 25"/>
          <p:cNvGrpSpPr/>
          <p:nvPr/>
        </p:nvGrpSpPr>
        <p:grpSpPr>
          <a:xfrm>
            <a:off x="6445542" y="5520659"/>
            <a:ext cx="2362200" cy="533400"/>
            <a:chOff x="1590602" y="6772748"/>
            <a:chExt cx="2362200" cy="533400"/>
          </a:xfrm>
        </p:grpSpPr>
        <p:pic>
          <p:nvPicPr>
            <p:cNvPr id="12295" name="Picture 7" descr="C:\Users\thencompany\Desktop\수정작업\일러스트아이콘\debt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419402" y="6772748"/>
              <a:ext cx="533400" cy="533400"/>
            </a:xfrm>
            <a:prstGeom prst="rect">
              <a:avLst/>
            </a:prstGeom>
            <a:noFill/>
          </p:spPr>
        </p:pic>
        <p:sp>
          <p:nvSpPr>
            <p:cNvPr id="23" name="TextBox 22"/>
            <p:cNvSpPr txBox="1"/>
            <p:nvPr/>
          </p:nvSpPr>
          <p:spPr>
            <a:xfrm>
              <a:off x="1590602" y="6844483"/>
              <a:ext cx="1828800" cy="43088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</a:pPr>
              <a:r>
                <a:rPr lang="en-US" altLang="ko-KR" sz="2800" b="1" spc="-5" dirty="0">
                  <a:solidFill>
                    <a:srgbClr val="002060"/>
                  </a:solidFill>
                  <a:latin typeface="Yu Gothic UI" pitchFamily="34" charset="-128"/>
                  <a:ea typeface="Yu Gothic UI" pitchFamily="34" charset="-128"/>
                  <a:cs typeface="Century Gothic"/>
                </a:rPr>
                <a:t> </a:t>
              </a:r>
              <a:r>
                <a:rPr lang="ko-KR" altLang="en-US" sz="2800" b="1" spc="-5" dirty="0" err="1">
                  <a:solidFill>
                    <a:srgbClr val="002060"/>
                  </a:solidFill>
                  <a:latin typeface="Yu Gothic UI" pitchFamily="34" charset="-128"/>
                  <a:ea typeface="KoPub돋움체 Bold" pitchFamily="18" charset="-127"/>
                  <a:cs typeface="Century Gothic"/>
                </a:rPr>
                <a:t>상속재원</a:t>
              </a:r>
              <a:endParaRPr lang="en-US" altLang="ko-KR" sz="2800" b="1" spc="-5" dirty="0">
                <a:solidFill>
                  <a:srgbClr val="002060"/>
                </a:solidFill>
                <a:latin typeface="Yu Gothic UI" pitchFamily="34" charset="-128"/>
                <a:ea typeface="Yu Gothic UI" pitchFamily="34" charset="-128"/>
                <a:cs typeface="Century Gothic"/>
              </a:endParaRPr>
            </a:p>
          </p:txBody>
        </p:sp>
      </p:grpSp>
      <p:grpSp>
        <p:nvGrpSpPr>
          <p:cNvPr id="6" name="그룹 28"/>
          <p:cNvGrpSpPr/>
          <p:nvPr/>
        </p:nvGrpSpPr>
        <p:grpSpPr>
          <a:xfrm>
            <a:off x="9315880" y="2935739"/>
            <a:ext cx="2330561" cy="533400"/>
            <a:chOff x="4490333" y="5664689"/>
            <a:chExt cx="2330561" cy="533400"/>
          </a:xfrm>
        </p:grpSpPr>
        <p:pic>
          <p:nvPicPr>
            <p:cNvPr id="12296" name="Picture 8" descr="C:\Users\thencompany\Desktop\수정작업\일러스트아이콘\building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6287494" y="5664689"/>
              <a:ext cx="533400" cy="533400"/>
            </a:xfrm>
            <a:prstGeom prst="rect">
              <a:avLst/>
            </a:prstGeom>
            <a:noFill/>
          </p:spPr>
        </p:pic>
        <p:sp>
          <p:nvSpPr>
            <p:cNvPr id="24" name="TextBox 23"/>
            <p:cNvSpPr txBox="1"/>
            <p:nvPr/>
          </p:nvSpPr>
          <p:spPr>
            <a:xfrm>
              <a:off x="4490333" y="5709209"/>
              <a:ext cx="1752600" cy="43088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</a:pPr>
              <a:r>
                <a:rPr lang="en-US" altLang="ko-KR" sz="2800" b="1" spc="-5" dirty="0">
                  <a:solidFill>
                    <a:srgbClr val="002060"/>
                  </a:solidFill>
                  <a:latin typeface="KoPub돋움체 Bold" pitchFamily="18" charset="-127"/>
                  <a:ea typeface="KoPub돋움체 Bold" pitchFamily="18" charset="-127"/>
                  <a:cs typeface="Century Gothic"/>
                </a:rPr>
                <a:t> </a:t>
              </a:r>
              <a:r>
                <a:rPr lang="ko-KR" altLang="en-US" sz="2800" b="1" spc="-5" dirty="0">
                  <a:solidFill>
                    <a:srgbClr val="002060"/>
                  </a:solidFill>
                  <a:latin typeface="KoPub돋움체 Bold" pitchFamily="18" charset="-127"/>
                  <a:ea typeface="KoPub돋움체 Bold" pitchFamily="18" charset="-127"/>
                  <a:cs typeface="Century Gothic"/>
                </a:rPr>
                <a:t>사옥마련</a:t>
              </a:r>
              <a:endParaRPr lang="en-US" altLang="ko-KR" sz="2800" b="1" spc="-5" dirty="0">
                <a:solidFill>
                  <a:srgbClr val="002060"/>
                </a:solidFill>
                <a:latin typeface="KoPub돋움체 Bold" pitchFamily="18" charset="-127"/>
                <a:ea typeface="KoPub돋움체 Bold" pitchFamily="18" charset="-127"/>
                <a:cs typeface="Century Gothic"/>
              </a:endParaRPr>
            </a:p>
          </p:txBody>
        </p:sp>
      </p:grpSp>
      <p:cxnSp>
        <p:nvCxnSpPr>
          <p:cNvPr id="33" name="직선 화살표 연결선 32"/>
          <p:cNvCxnSpPr>
            <a:cxnSpLocks/>
          </p:cNvCxnSpPr>
          <p:nvPr/>
        </p:nvCxnSpPr>
        <p:spPr>
          <a:xfrm>
            <a:off x="7151781" y="4728913"/>
            <a:ext cx="334151" cy="621888"/>
          </a:xfrm>
          <a:prstGeom prst="straightConnector1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/>
          <p:cNvCxnSpPr>
            <a:cxnSpLocks/>
          </p:cNvCxnSpPr>
          <p:nvPr/>
        </p:nvCxnSpPr>
        <p:spPr>
          <a:xfrm flipH="1">
            <a:off x="2774178" y="4113417"/>
            <a:ext cx="572973" cy="505011"/>
          </a:xfrm>
          <a:prstGeom prst="straightConnector1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직선 화살표 연결선 45"/>
          <p:cNvCxnSpPr>
            <a:cxnSpLocks/>
          </p:cNvCxnSpPr>
          <p:nvPr/>
        </p:nvCxnSpPr>
        <p:spPr>
          <a:xfrm flipH="1">
            <a:off x="4542472" y="4727387"/>
            <a:ext cx="227338" cy="669346"/>
          </a:xfrm>
          <a:prstGeom prst="straightConnector1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3233961" y="3069222"/>
            <a:ext cx="470613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6000" b="1" u="sng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10</a:t>
            </a:r>
            <a:r>
              <a:rPr lang="ko-KR" altLang="en-US" sz="6000" b="1" u="sng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억</a:t>
            </a:r>
            <a:r>
              <a:rPr lang="ko-KR" altLang="en-US" sz="60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ko-KR" altLang="en-US" sz="48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206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만들기</a:t>
            </a:r>
            <a:r>
              <a:rPr lang="en-US" altLang="ko-KR" sz="48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endParaRPr lang="ko-KR" altLang="en-US" sz="480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cxnSp>
        <p:nvCxnSpPr>
          <p:cNvPr id="28" name="직선 화살표 연결선 27"/>
          <p:cNvCxnSpPr>
            <a:cxnSpLocks/>
          </p:cNvCxnSpPr>
          <p:nvPr/>
        </p:nvCxnSpPr>
        <p:spPr>
          <a:xfrm>
            <a:off x="8701569" y="4043390"/>
            <a:ext cx="545446" cy="386141"/>
          </a:xfrm>
          <a:prstGeom prst="straightConnector1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2430727" y="5511424"/>
            <a:ext cx="2234715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lang="en-US" altLang="ko-KR" sz="2800" b="1" spc="-5" dirty="0">
                <a:solidFill>
                  <a:srgbClr val="002060"/>
                </a:solidFill>
                <a:latin typeface="Yu Gothic UI" pitchFamily="34" charset="-128"/>
                <a:ea typeface="Yu Gothic UI" pitchFamily="34" charset="-128"/>
                <a:cs typeface="Century Gothic"/>
              </a:rPr>
              <a:t> </a:t>
            </a:r>
            <a:r>
              <a:rPr lang="ko-KR" altLang="en-US" sz="2800" b="1" spc="-5" dirty="0" err="1">
                <a:solidFill>
                  <a:srgbClr val="002060"/>
                </a:solidFill>
                <a:latin typeface="KoPub돋움체 Bold" pitchFamily="18" charset="-127"/>
                <a:ea typeface="KoPub돋움체 Bold" pitchFamily="18" charset="-127"/>
                <a:cs typeface="Century Gothic"/>
              </a:rPr>
              <a:t>연복리연금</a:t>
            </a:r>
            <a:endParaRPr lang="en-US" altLang="ko-KR" sz="2800" b="1" spc="-5" dirty="0">
              <a:solidFill>
                <a:srgbClr val="002060"/>
              </a:solidFill>
              <a:latin typeface="KoPub돋움체 Bold" pitchFamily="18" charset="-127"/>
              <a:ea typeface="KoPub돋움체 Bold" pitchFamily="18" charset="-127"/>
              <a:cs typeface="Century Gothic"/>
            </a:endParaRPr>
          </a:p>
        </p:txBody>
      </p:sp>
      <p:grpSp>
        <p:nvGrpSpPr>
          <p:cNvPr id="31" name="그룹 17"/>
          <p:cNvGrpSpPr/>
          <p:nvPr/>
        </p:nvGrpSpPr>
        <p:grpSpPr>
          <a:xfrm>
            <a:off x="7481378" y="3401819"/>
            <a:ext cx="609600" cy="641571"/>
            <a:chOff x="8229600" y="3165475"/>
            <a:chExt cx="949325" cy="873125"/>
          </a:xfrm>
        </p:grpSpPr>
        <p:pic>
          <p:nvPicPr>
            <p:cNvPr id="32" name="Picture 2" descr="C:\Users\thencompany\Desktop\수정작업\일러스트아이콘\notes2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8229600" y="3276600"/>
              <a:ext cx="568325" cy="568325"/>
            </a:xfrm>
            <a:prstGeom prst="rect">
              <a:avLst/>
            </a:prstGeom>
            <a:noFill/>
          </p:spPr>
        </p:pic>
        <p:pic>
          <p:nvPicPr>
            <p:cNvPr id="34" name="Picture 3" descr="C:\Users\thencompany\Desktop\수정작업\일러스트아이콘\notes2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8229600" y="3165475"/>
              <a:ext cx="568325" cy="568325"/>
            </a:xfrm>
            <a:prstGeom prst="rect">
              <a:avLst/>
            </a:prstGeom>
            <a:noFill/>
          </p:spPr>
        </p:pic>
        <p:pic>
          <p:nvPicPr>
            <p:cNvPr id="36" name="Picture 4" descr="C:\Users\thencompany\Desktop\수정작업\일러스트아이콘\notes2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8610600" y="3470275"/>
              <a:ext cx="568325" cy="568325"/>
            </a:xfrm>
            <a:prstGeom prst="rect">
              <a:avLst/>
            </a:prstGeom>
            <a:noFill/>
          </p:spPr>
        </p:pic>
        <p:pic>
          <p:nvPicPr>
            <p:cNvPr id="37" name="Picture 5" descr="C:\Users\thencompany\Desktop\수정작업\일러스트아이콘\coins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8229600" y="3581400"/>
              <a:ext cx="452437" cy="452437"/>
            </a:xfrm>
            <a:prstGeom prst="rect">
              <a:avLst/>
            </a:prstGeom>
            <a:noFill/>
          </p:spPr>
        </p:pic>
      </p:grpSp>
      <p:cxnSp>
        <p:nvCxnSpPr>
          <p:cNvPr id="40" name="직선 연결선 16">
            <a:extLst>
              <a:ext uri="{FF2B5EF4-FFF2-40B4-BE49-F238E27FC236}">
                <a16:creationId xmlns:a16="http://schemas.microsoft.com/office/drawing/2014/main" id="{3AA40385-F037-9D4B-B331-E627B53D20D1}"/>
              </a:ext>
            </a:extLst>
          </p:cNvPr>
          <p:cNvCxnSpPr/>
          <p:nvPr/>
        </p:nvCxnSpPr>
        <p:spPr>
          <a:xfrm>
            <a:off x="178393" y="828486"/>
            <a:ext cx="11835213" cy="0"/>
          </a:xfrm>
          <a:prstGeom prst="line">
            <a:avLst/>
          </a:prstGeom>
          <a:ln w="38100">
            <a:solidFill>
              <a:srgbClr val="A08C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슬라이드 번호 개체 틀 2">
            <a:extLst>
              <a:ext uri="{FF2B5EF4-FFF2-40B4-BE49-F238E27FC236}">
                <a16:creationId xmlns:a16="http://schemas.microsoft.com/office/drawing/2014/main" id="{CAE32DF3-E20E-464C-88B8-97702FD1766E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1046D5B-43F9-4DD5-8931-3A13549870E1}" type="slidenum">
              <a:rPr lang="ko-KR" altLang="en-US" sz="1200" smtClean="0">
                <a:solidFill>
                  <a:schemeClr val="bg1">
                    <a:lumMod val="50000"/>
                  </a:schemeClr>
                </a:solidFill>
              </a:rPr>
              <a:pPr algn="r"/>
              <a:t>47</a:t>
            </a:fld>
            <a:endParaRPr lang="ko-KR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13660" y="2885632"/>
            <a:ext cx="2234715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lang="en-US" altLang="ko-KR" sz="2800" b="1" spc="-5" dirty="0">
                <a:solidFill>
                  <a:srgbClr val="002060"/>
                </a:solidFill>
                <a:latin typeface="Yu Gothic UI" pitchFamily="34" charset="-128"/>
                <a:ea typeface="Yu Gothic UI" pitchFamily="34" charset="-128"/>
                <a:cs typeface="Century Gothic"/>
              </a:rPr>
              <a:t> </a:t>
            </a:r>
            <a:r>
              <a:rPr lang="ko-KR" altLang="en-US" sz="2800" b="1" spc="-5" dirty="0">
                <a:solidFill>
                  <a:srgbClr val="002060"/>
                </a:solidFill>
                <a:latin typeface="Yu Gothic UI" pitchFamily="34" charset="-128"/>
                <a:ea typeface="KoPub돋움체 Bold" pitchFamily="18" charset="-127"/>
                <a:cs typeface="Century Gothic"/>
              </a:rPr>
              <a:t>절세 </a:t>
            </a:r>
            <a:r>
              <a:rPr lang="en-US" altLang="ko-KR" sz="2800" b="1" spc="-5" dirty="0">
                <a:solidFill>
                  <a:srgbClr val="002060"/>
                </a:solidFill>
                <a:latin typeface="Yu Gothic UI" pitchFamily="34" charset="-128"/>
                <a:ea typeface="KoPub돋움체 Bold" pitchFamily="18" charset="-127"/>
                <a:cs typeface="Century Gothic"/>
              </a:rPr>
              <a:t>(</a:t>
            </a:r>
            <a:r>
              <a:rPr lang="ko-KR" altLang="en-US" sz="2800" b="1" spc="-5" dirty="0">
                <a:solidFill>
                  <a:srgbClr val="002060"/>
                </a:solidFill>
                <a:latin typeface="Yu Gothic UI" pitchFamily="34" charset="-128"/>
                <a:ea typeface="KoPub돋움체 Bold" pitchFamily="18" charset="-127"/>
                <a:cs typeface="Century Gothic"/>
              </a:rPr>
              <a:t>비용처리</a:t>
            </a:r>
            <a:r>
              <a:rPr lang="en-US" altLang="ko-KR" sz="2800" b="1" spc="-5" dirty="0">
                <a:solidFill>
                  <a:srgbClr val="002060"/>
                </a:solidFill>
                <a:latin typeface="Yu Gothic UI" pitchFamily="34" charset="-128"/>
                <a:ea typeface="KoPub돋움체 Bold" pitchFamily="18" charset="-127"/>
                <a:cs typeface="Century Gothic"/>
              </a:rPr>
              <a:t>)</a:t>
            </a:r>
            <a:endParaRPr lang="en-US" altLang="ko-KR" sz="2800" b="1" spc="-5" dirty="0">
              <a:solidFill>
                <a:srgbClr val="002060"/>
              </a:solidFill>
              <a:latin typeface="Yu Gothic UI" pitchFamily="34" charset="-128"/>
              <a:ea typeface="Yu Gothic UI" pitchFamily="34" charset="-128"/>
              <a:cs typeface="Century Gothic"/>
            </a:endParaRPr>
          </a:p>
        </p:txBody>
      </p:sp>
      <p:cxnSp>
        <p:nvCxnSpPr>
          <p:cNvPr id="39" name="직선 화살표 연결선 38"/>
          <p:cNvCxnSpPr>
            <a:cxnSpLocks/>
          </p:cNvCxnSpPr>
          <p:nvPr/>
        </p:nvCxnSpPr>
        <p:spPr>
          <a:xfrm flipH="1" flipV="1">
            <a:off x="2611349" y="3081248"/>
            <a:ext cx="746636" cy="9113"/>
          </a:xfrm>
          <a:prstGeom prst="straightConnector1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제목 1">
            <a:extLst>
              <a:ext uri="{FF2B5EF4-FFF2-40B4-BE49-F238E27FC236}">
                <a16:creationId xmlns:a16="http://schemas.microsoft.com/office/drawing/2014/main" id="{5F595D07-24A8-4DF1-A378-C57B649A859D}"/>
              </a:ext>
            </a:extLst>
          </p:cNvPr>
          <p:cNvSpPr txBox="1">
            <a:spLocks/>
          </p:cNvSpPr>
          <p:nvPr/>
        </p:nvSpPr>
        <p:spPr>
          <a:xfrm>
            <a:off x="475918" y="217458"/>
            <a:ext cx="10515600" cy="504661"/>
          </a:xfrm>
          <a:prstGeom prst="rect">
            <a:avLst/>
          </a:prstGeom>
        </p:spPr>
        <p:txBody>
          <a:bodyPr vert="horz" wrap="square" lIns="0" tIns="0" rIns="0" bIns="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 b="1" dirty="0">
                <a:ea typeface="나눔스퀘어 Bold" panose="020B0600000101010101" pitchFamily="50" charset="-127"/>
              </a:rPr>
              <a:t>경영인 정기보험</a:t>
            </a:r>
            <a:r>
              <a:rPr lang="en-US" altLang="ko-KR" sz="2000" b="1" dirty="0">
                <a:ea typeface="나눔스퀘어 Bold" panose="020B0600000101010101" pitchFamily="50" charset="-127"/>
              </a:rPr>
              <a:t>, </a:t>
            </a:r>
            <a:r>
              <a:rPr lang="ko-KR" altLang="en-US" sz="2000" b="1" dirty="0">
                <a:ea typeface="나눔스퀘어 Bold" panose="020B0600000101010101" pitchFamily="50" charset="-127"/>
              </a:rPr>
              <a:t>보험이 아니다</a:t>
            </a:r>
            <a:r>
              <a:rPr lang="en-US" altLang="ko-KR" sz="2000" b="1" dirty="0">
                <a:ea typeface="나눔스퀘어 Bold" panose="020B0600000101010101" pitchFamily="50" charset="-127"/>
              </a:rPr>
              <a:t>.</a:t>
            </a:r>
            <a:r>
              <a:rPr lang="ko-KR" altLang="en-US" sz="2000" b="1" dirty="0">
                <a:ea typeface="나눔스퀘어 Bold" panose="020B0600000101010101" pitchFamily="50" charset="-127"/>
              </a:rPr>
              <a:t>  </a:t>
            </a:r>
            <a:r>
              <a:rPr lang="ko-KR" altLang="en-US" sz="2000" b="1" dirty="0">
                <a:solidFill>
                  <a:srgbClr val="FF0000"/>
                </a:solidFill>
                <a:ea typeface="나눔스퀘어 Bold" panose="020B0600000101010101" pitchFamily="50" charset="-127"/>
              </a:rPr>
              <a:t>전략이다 </a:t>
            </a:r>
            <a:r>
              <a:rPr lang="en-US" altLang="ko-KR" sz="2000" b="1" dirty="0">
                <a:solidFill>
                  <a:srgbClr val="FF0000"/>
                </a:solidFill>
                <a:ea typeface="나눔스퀘어 Bold" panose="020B0600000101010101" pitchFamily="50" charset="-127"/>
              </a:rPr>
              <a:t>!!!</a:t>
            </a:r>
            <a:endParaRPr lang="ko-KR" altLang="en-US" sz="2000" b="1" dirty="0">
              <a:latin typeface="+mn-lt"/>
              <a:ea typeface="나눔스퀘어 Bold" panose="020B0600000101010101" pitchFamily="50" charset="-127"/>
            </a:endParaRPr>
          </a:p>
        </p:txBody>
      </p:sp>
      <p:sp>
        <p:nvSpPr>
          <p:cNvPr id="43" name="사각형: 둥근 모서리 10">
            <a:extLst>
              <a:ext uri="{FF2B5EF4-FFF2-40B4-BE49-F238E27FC236}">
                <a16:creationId xmlns:a16="http://schemas.microsoft.com/office/drawing/2014/main" id="{FF22EA23-F056-4396-8C38-BC1B5DC2B0F4}"/>
              </a:ext>
            </a:extLst>
          </p:cNvPr>
          <p:cNvSpPr/>
          <p:nvPr/>
        </p:nvSpPr>
        <p:spPr>
          <a:xfrm>
            <a:off x="3391974" y="2804160"/>
            <a:ext cx="5309595" cy="1906622"/>
          </a:xfrm>
          <a:prstGeom prst="roundRect">
            <a:avLst/>
          </a:prstGeom>
          <a:noFill/>
          <a:ln w="762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endParaRPr lang="ko-KR" altLang="en-US" sz="2000" b="1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53762" y="878537"/>
            <a:ext cx="9988895" cy="8309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altLang="ko-KR" spc="-5" dirty="0">
                <a:latin typeface="+mj-ea"/>
                <a:ea typeface="+mj-ea"/>
                <a:cs typeface="Century Gothic"/>
              </a:rPr>
              <a:t>   </a:t>
            </a:r>
          </a:p>
          <a:p>
            <a:pPr marL="12700">
              <a:lnSpc>
                <a:spcPct val="100000"/>
              </a:lnSpc>
            </a:pPr>
            <a:r>
              <a:rPr lang="en-US" altLang="ko-KR" spc="-5" dirty="0">
                <a:latin typeface="+mj-ea"/>
                <a:ea typeface="+mj-ea"/>
                <a:cs typeface="Century Gothic"/>
              </a:rPr>
              <a:t>      </a:t>
            </a:r>
            <a:r>
              <a:rPr lang="ko-KR" altLang="en-US" sz="1600" b="1" spc="-5" dirty="0">
                <a:latin typeface="+mj-ea"/>
                <a:ea typeface="+mj-ea"/>
                <a:cs typeface="Century Gothic"/>
              </a:rPr>
              <a:t>없어지는 돈이 아니라 법인 </a:t>
            </a:r>
            <a:r>
              <a:rPr lang="en-US" altLang="ko-KR" sz="1600" b="1" spc="-5" dirty="0">
                <a:latin typeface="+mj-ea"/>
                <a:ea typeface="+mj-ea"/>
                <a:cs typeface="Century Gothic"/>
              </a:rPr>
              <a:t>(</a:t>
            </a:r>
            <a:r>
              <a:rPr lang="ko-KR" altLang="en-US" sz="1600" b="1" spc="-5" dirty="0">
                <a:latin typeface="+mj-ea"/>
                <a:ea typeface="+mj-ea"/>
                <a:cs typeface="Century Gothic"/>
              </a:rPr>
              <a:t>대표님</a:t>
            </a:r>
            <a:r>
              <a:rPr lang="en-US" altLang="ko-KR" sz="1600" b="1" spc="-5" dirty="0">
                <a:latin typeface="+mj-ea"/>
                <a:ea typeface="+mj-ea"/>
                <a:cs typeface="Century Gothic"/>
              </a:rPr>
              <a:t>) </a:t>
            </a:r>
            <a:r>
              <a:rPr lang="ko-KR" altLang="en-US" sz="1600" b="1" spc="-5" dirty="0">
                <a:latin typeface="+mj-ea"/>
                <a:ea typeface="+mj-ea"/>
                <a:cs typeface="Century Gothic"/>
              </a:rPr>
              <a:t>목적에 맞는 자산 적립으로 활용하세요</a:t>
            </a:r>
            <a:r>
              <a:rPr lang="en-US" altLang="ko-KR" sz="1600" b="1" spc="-5" dirty="0">
                <a:latin typeface="+mj-ea"/>
                <a:ea typeface="+mj-ea"/>
                <a:cs typeface="Century Gothic"/>
              </a:rPr>
              <a:t>.  </a:t>
            </a:r>
            <a:r>
              <a:rPr lang="ko-KR" altLang="en-US" sz="1600" b="1" spc="-5" dirty="0">
                <a:latin typeface="+mj-ea"/>
                <a:ea typeface="+mj-ea"/>
                <a:cs typeface="Century Gothic"/>
              </a:rPr>
              <a:t> </a:t>
            </a:r>
            <a:r>
              <a:rPr lang="en-US" altLang="ko-KR" sz="1600" b="1" spc="-5" dirty="0">
                <a:latin typeface="+mj-ea"/>
                <a:ea typeface="+mj-ea"/>
                <a:cs typeface="Century Gothic"/>
              </a:rPr>
              <a:t> </a:t>
            </a:r>
          </a:p>
          <a:p>
            <a:pPr marL="12700">
              <a:lnSpc>
                <a:spcPct val="100000"/>
              </a:lnSpc>
            </a:pPr>
            <a:endParaRPr lang="en-US" altLang="ko-KR" spc="-5" dirty="0">
              <a:latin typeface="+mj-ea"/>
              <a:ea typeface="+mj-ea"/>
              <a:cs typeface="Century Gothic"/>
            </a:endParaRPr>
          </a:p>
        </p:txBody>
      </p:sp>
      <p:cxnSp>
        <p:nvCxnSpPr>
          <p:cNvPr id="47" name="직선 화살표 연결선 46"/>
          <p:cNvCxnSpPr>
            <a:cxnSpLocks/>
          </p:cNvCxnSpPr>
          <p:nvPr/>
        </p:nvCxnSpPr>
        <p:spPr>
          <a:xfrm>
            <a:off x="8735558" y="3145320"/>
            <a:ext cx="721951" cy="20701"/>
          </a:xfrm>
          <a:prstGeom prst="straightConnector1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517051" y="4472789"/>
            <a:ext cx="2234715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lang="en-US" altLang="ko-KR" sz="2800" b="1" spc="-5" dirty="0">
                <a:solidFill>
                  <a:srgbClr val="002060"/>
                </a:solidFill>
                <a:latin typeface="Yu Gothic UI" pitchFamily="34" charset="-128"/>
                <a:ea typeface="Yu Gothic UI" pitchFamily="34" charset="-128"/>
                <a:cs typeface="Century Gothic"/>
              </a:rPr>
              <a:t> </a:t>
            </a:r>
            <a:r>
              <a:rPr lang="ko-KR" altLang="en-US" sz="2800" b="1" spc="-5" dirty="0">
                <a:solidFill>
                  <a:srgbClr val="002060"/>
                </a:solidFill>
                <a:latin typeface="Yu Gothic UI" pitchFamily="34" charset="-128"/>
                <a:ea typeface="KoPub돋움체 Bold" pitchFamily="18" charset="-127"/>
                <a:cs typeface="Century Gothic"/>
              </a:rPr>
              <a:t>퇴직금</a:t>
            </a:r>
            <a:endParaRPr lang="en-US" altLang="ko-KR" sz="2800" b="1" spc="-5" dirty="0">
              <a:solidFill>
                <a:srgbClr val="002060"/>
              </a:solidFill>
              <a:latin typeface="Yu Gothic UI" pitchFamily="34" charset="-128"/>
              <a:ea typeface="Yu Gothic UI" pitchFamily="34" charset="-128"/>
              <a:cs typeface="Century Gothic"/>
            </a:endParaRPr>
          </a:p>
        </p:txBody>
      </p:sp>
      <p:grpSp>
        <p:nvGrpSpPr>
          <p:cNvPr id="50" name="그룹 17"/>
          <p:cNvGrpSpPr/>
          <p:nvPr/>
        </p:nvGrpSpPr>
        <p:grpSpPr>
          <a:xfrm>
            <a:off x="2243314" y="4434160"/>
            <a:ext cx="610122" cy="604301"/>
            <a:chOff x="8229600" y="3165475"/>
            <a:chExt cx="949325" cy="873125"/>
          </a:xfrm>
        </p:grpSpPr>
        <p:pic>
          <p:nvPicPr>
            <p:cNvPr id="51" name="Picture 2" descr="C:\Users\thencompany\Desktop\수정작업\일러스트아이콘\notes2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8229600" y="3276600"/>
              <a:ext cx="568325" cy="568325"/>
            </a:xfrm>
            <a:prstGeom prst="rect">
              <a:avLst/>
            </a:prstGeom>
            <a:noFill/>
          </p:spPr>
        </p:pic>
        <p:pic>
          <p:nvPicPr>
            <p:cNvPr id="53" name="Picture 3" descr="C:\Users\thencompany\Desktop\수정작업\일러스트아이콘\notes2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8229600" y="3165475"/>
              <a:ext cx="568325" cy="568325"/>
            </a:xfrm>
            <a:prstGeom prst="rect">
              <a:avLst/>
            </a:prstGeom>
            <a:noFill/>
          </p:spPr>
        </p:pic>
        <p:pic>
          <p:nvPicPr>
            <p:cNvPr id="54" name="Picture 4" descr="C:\Users\thencompany\Desktop\수정작업\일러스트아이콘\notes2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8610600" y="3470275"/>
              <a:ext cx="568325" cy="568325"/>
            </a:xfrm>
            <a:prstGeom prst="rect">
              <a:avLst/>
            </a:prstGeom>
            <a:noFill/>
          </p:spPr>
        </p:pic>
        <p:pic>
          <p:nvPicPr>
            <p:cNvPr id="55" name="Picture 5" descr="C:\Users\thencompany\Desktop\수정작업\일러스트아이콘\coins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8229600" y="3581400"/>
              <a:ext cx="452437" cy="452437"/>
            </a:xfrm>
            <a:prstGeom prst="rect">
              <a:avLst/>
            </a:prstGeom>
            <a:noFill/>
          </p:spPr>
        </p:pic>
      </p:grpSp>
      <p:grpSp>
        <p:nvGrpSpPr>
          <p:cNvPr id="56" name="그룹 25"/>
          <p:cNvGrpSpPr/>
          <p:nvPr/>
        </p:nvGrpSpPr>
        <p:grpSpPr>
          <a:xfrm>
            <a:off x="8890930" y="4494485"/>
            <a:ext cx="2362200" cy="533400"/>
            <a:chOff x="1590602" y="6772748"/>
            <a:chExt cx="2362200" cy="533400"/>
          </a:xfrm>
        </p:grpSpPr>
        <p:pic>
          <p:nvPicPr>
            <p:cNvPr id="57" name="Picture 7" descr="C:\Users\thencompany\Desktop\수정작업\일러스트아이콘\debt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419402" y="6772748"/>
              <a:ext cx="533400" cy="533400"/>
            </a:xfrm>
            <a:prstGeom prst="rect">
              <a:avLst/>
            </a:prstGeom>
            <a:noFill/>
          </p:spPr>
        </p:pic>
        <p:sp>
          <p:nvSpPr>
            <p:cNvPr id="58" name="TextBox 57"/>
            <p:cNvSpPr txBox="1"/>
            <p:nvPr/>
          </p:nvSpPr>
          <p:spPr>
            <a:xfrm>
              <a:off x="1590602" y="6844483"/>
              <a:ext cx="1828800" cy="43088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</a:pPr>
              <a:r>
                <a:rPr lang="en-US" altLang="ko-KR" sz="2800" b="1" spc="-5" dirty="0">
                  <a:solidFill>
                    <a:srgbClr val="002060"/>
                  </a:solidFill>
                  <a:latin typeface="Yu Gothic UI" pitchFamily="34" charset="-128"/>
                  <a:ea typeface="Yu Gothic UI" pitchFamily="34" charset="-128"/>
                  <a:cs typeface="Century Gothic"/>
                </a:rPr>
                <a:t> </a:t>
              </a:r>
              <a:r>
                <a:rPr lang="ko-KR" altLang="en-US" sz="2800" b="1" spc="-5" dirty="0">
                  <a:solidFill>
                    <a:srgbClr val="002060"/>
                  </a:solidFill>
                  <a:latin typeface="Yu Gothic UI" pitchFamily="34" charset="-128"/>
                  <a:ea typeface="KoPub돋움체 Bold" pitchFamily="18" charset="-127"/>
                  <a:cs typeface="Century Gothic"/>
                </a:rPr>
                <a:t>부채상환</a:t>
              </a:r>
              <a:endParaRPr lang="en-US" altLang="ko-KR" sz="2800" b="1" spc="-5" dirty="0">
                <a:solidFill>
                  <a:srgbClr val="002060"/>
                </a:solidFill>
                <a:latin typeface="Yu Gothic UI" pitchFamily="34" charset="-128"/>
                <a:ea typeface="Yu Gothic UI" pitchFamily="34" charset="-128"/>
                <a:cs typeface="Century Gothic"/>
              </a:endParaRPr>
            </a:p>
          </p:txBody>
        </p:sp>
      </p:grpSp>
      <p:sp>
        <p:nvSpPr>
          <p:cNvPr id="41" name="사각형: 둥근 모서리 10">
            <a:extLst>
              <a:ext uri="{FF2B5EF4-FFF2-40B4-BE49-F238E27FC236}">
                <a16:creationId xmlns:a16="http://schemas.microsoft.com/office/drawing/2014/main" id="{FF22EA23-F056-4396-8C38-BC1B5DC2B0F4}"/>
              </a:ext>
            </a:extLst>
          </p:cNvPr>
          <p:cNvSpPr/>
          <p:nvPr/>
        </p:nvSpPr>
        <p:spPr>
          <a:xfrm>
            <a:off x="313660" y="2082896"/>
            <a:ext cx="2297689" cy="636449"/>
          </a:xfrm>
          <a:prstGeom prst="roundRect">
            <a:avLst/>
          </a:prstGeom>
          <a:noFill/>
          <a:ln w="762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endParaRPr lang="ko-KR" altLang="en-US" sz="2000" b="1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-356690" y="2178869"/>
            <a:ext cx="357541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400" b="1" u="sng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기업 </a:t>
            </a:r>
            <a:r>
              <a:rPr lang="ko-KR" altLang="en-US" sz="2400" b="1" u="sng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주가관리</a:t>
            </a:r>
            <a:r>
              <a:rPr lang="en-US" altLang="ko-KR" sz="24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endParaRPr lang="ko-KR" altLang="en-US" sz="240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8492597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595D07-24A8-4DF1-A378-C57B649A85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633" y="252330"/>
            <a:ext cx="10515600" cy="504661"/>
          </a:xfrm>
        </p:spPr>
        <p:txBody>
          <a:bodyPr>
            <a:normAutofit/>
          </a:bodyPr>
          <a:lstStyle/>
          <a:p>
            <a:r>
              <a:rPr lang="ko-KR" altLang="en-US" sz="2000" b="1" dirty="0">
                <a:ea typeface="나눔스퀘어 Bold" panose="020B0600000101010101" pitchFamily="50" charset="-127"/>
              </a:rPr>
              <a:t>경영인 정기보험</a:t>
            </a:r>
            <a:r>
              <a:rPr lang="en-US" altLang="ko-KR" sz="2000" b="1" dirty="0">
                <a:ea typeface="나눔스퀘어 Bold" panose="020B0600000101010101" pitchFamily="50" charset="-127"/>
              </a:rPr>
              <a:t>, </a:t>
            </a:r>
            <a:r>
              <a:rPr lang="ko-KR" altLang="en-US" sz="2000" b="1" dirty="0">
                <a:ea typeface="나눔스퀘어 Bold" panose="020B0600000101010101" pitchFamily="50" charset="-127"/>
              </a:rPr>
              <a:t>보험이 아니다</a:t>
            </a:r>
            <a:r>
              <a:rPr lang="en-US" altLang="ko-KR" sz="2000" b="1" dirty="0">
                <a:ea typeface="나눔스퀘어 Bold" panose="020B0600000101010101" pitchFamily="50" charset="-127"/>
              </a:rPr>
              <a:t>.</a:t>
            </a:r>
            <a:r>
              <a:rPr lang="ko-KR" altLang="en-US" sz="2000" b="1" dirty="0">
                <a:ea typeface="나눔스퀘어 Bold" panose="020B0600000101010101" pitchFamily="50" charset="-127"/>
              </a:rPr>
              <a:t>  </a:t>
            </a:r>
            <a:r>
              <a:rPr lang="ko-KR" altLang="en-US" sz="2000" b="1" dirty="0">
                <a:solidFill>
                  <a:srgbClr val="FF0000"/>
                </a:solidFill>
                <a:ea typeface="나눔스퀘어 Bold" panose="020B0600000101010101" pitchFamily="50" charset="-127"/>
              </a:rPr>
              <a:t>전략이다 </a:t>
            </a:r>
            <a:r>
              <a:rPr lang="en-US" altLang="ko-KR" sz="2000" b="1" dirty="0">
                <a:solidFill>
                  <a:srgbClr val="FF0000"/>
                </a:solidFill>
                <a:ea typeface="나눔스퀘어 Bold" panose="020B0600000101010101" pitchFamily="50" charset="-127"/>
              </a:rPr>
              <a:t>!!!</a:t>
            </a:r>
            <a:endParaRPr lang="ko-KR" altLang="en-US" sz="2000" b="1" dirty="0">
              <a:latin typeface="+mn-lt"/>
              <a:ea typeface="나눔스퀘어 Bold" panose="020B0600000101010101" pitchFamily="50" charset="-127"/>
            </a:endParaRPr>
          </a:p>
        </p:txBody>
      </p:sp>
      <p:graphicFrame>
        <p:nvGraphicFramePr>
          <p:cNvPr id="4" name="내용 개체 틀 3">
            <a:extLst>
              <a:ext uri="{FF2B5EF4-FFF2-40B4-BE49-F238E27FC236}">
                <a16:creationId xmlns:a16="http://schemas.microsoft.com/office/drawing/2014/main" id="{B10F3D48-F641-481E-82C3-422BAEBB761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221132" y="1491217"/>
          <a:ext cx="7829005" cy="46355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79A98319-09EC-48D3-A141-953D662BA215}"/>
              </a:ext>
            </a:extLst>
          </p:cNvPr>
          <p:cNvSpPr txBox="1"/>
          <p:nvPr/>
        </p:nvSpPr>
        <p:spPr>
          <a:xfrm>
            <a:off x="4669947" y="1863354"/>
            <a:ext cx="100583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개선 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1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1C0CE8-A1A7-4EB3-A380-6ACB3EB561CB}"/>
              </a:ext>
            </a:extLst>
          </p:cNvPr>
          <p:cNvSpPr txBox="1"/>
          <p:nvPr/>
        </p:nvSpPr>
        <p:spPr>
          <a:xfrm>
            <a:off x="5066187" y="2729857"/>
            <a:ext cx="100583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개선 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2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EAF4D2-1A82-46DD-88B8-5BC33FD1DBD0}"/>
              </a:ext>
            </a:extLst>
          </p:cNvPr>
          <p:cNvSpPr txBox="1"/>
          <p:nvPr/>
        </p:nvSpPr>
        <p:spPr>
          <a:xfrm>
            <a:off x="5212052" y="3607825"/>
            <a:ext cx="100583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개선 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3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F21118-DCFE-48F1-B4FD-3835384D920E}"/>
              </a:ext>
            </a:extLst>
          </p:cNvPr>
          <p:cNvSpPr txBox="1"/>
          <p:nvPr/>
        </p:nvSpPr>
        <p:spPr>
          <a:xfrm>
            <a:off x="5066186" y="4457882"/>
            <a:ext cx="100583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개선 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4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407539-2622-46E3-984C-F3E4B14A0DC6}"/>
              </a:ext>
            </a:extLst>
          </p:cNvPr>
          <p:cNvSpPr txBox="1"/>
          <p:nvPr/>
        </p:nvSpPr>
        <p:spPr>
          <a:xfrm>
            <a:off x="4669946" y="5352297"/>
            <a:ext cx="100583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개선 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5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FF22EA23-F056-4396-8C38-BC1B5DC2B0F4}"/>
              </a:ext>
            </a:extLst>
          </p:cNvPr>
          <p:cNvSpPr/>
          <p:nvPr/>
        </p:nvSpPr>
        <p:spPr>
          <a:xfrm>
            <a:off x="628381" y="1718716"/>
            <a:ext cx="2664823" cy="4147552"/>
          </a:xfrm>
          <a:prstGeom prst="roundRect">
            <a:avLst/>
          </a:prstGeom>
          <a:noFill/>
          <a:ln w="762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정기보험 하나로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볼 수 있는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개선 효과</a:t>
            </a:r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0666F3CE-6F4B-4FA1-A86B-63629EE09097}"/>
              </a:ext>
            </a:extLst>
          </p:cNvPr>
          <p:cNvSpPr/>
          <p:nvPr/>
        </p:nvSpPr>
        <p:spPr>
          <a:xfrm>
            <a:off x="3797685" y="3403544"/>
            <a:ext cx="863370" cy="770314"/>
          </a:xfrm>
          <a:prstGeom prst="rightArrow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046D5B-43F9-4DD5-8931-3A13549870E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14" name="직선 연결선 16">
            <a:extLst>
              <a:ext uri="{FF2B5EF4-FFF2-40B4-BE49-F238E27FC236}">
                <a16:creationId xmlns:a16="http://schemas.microsoft.com/office/drawing/2014/main" id="{58A7D81D-02E0-C048-B416-22AD7889B75F}"/>
              </a:ext>
            </a:extLst>
          </p:cNvPr>
          <p:cNvCxnSpPr/>
          <p:nvPr/>
        </p:nvCxnSpPr>
        <p:spPr>
          <a:xfrm>
            <a:off x="178393" y="828486"/>
            <a:ext cx="11835213" cy="0"/>
          </a:xfrm>
          <a:prstGeom prst="line">
            <a:avLst/>
          </a:prstGeom>
          <a:ln w="38100">
            <a:solidFill>
              <a:srgbClr val="A08C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280936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EEDA105-69C8-4AEA-9ABA-7EB521C24D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7173" y="1435817"/>
            <a:ext cx="5552106" cy="2762471"/>
          </a:xfrm>
          <a:prstGeom prst="rect">
            <a:avLst/>
          </a:prstGeom>
          <a:ln>
            <a:noFill/>
          </a:ln>
          <a:effectLst>
            <a:softEdge rad="635000"/>
          </a:effectLst>
        </p:spPr>
      </p:pic>
      <p:sp>
        <p:nvSpPr>
          <p:cNvPr id="2" name="직사각형 1"/>
          <p:cNvSpPr/>
          <p:nvPr/>
        </p:nvSpPr>
        <p:spPr>
          <a:xfrm>
            <a:off x="1052222" y="4684295"/>
            <a:ext cx="9713844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10000"/>
              </a:lnSpc>
            </a:pPr>
            <a:r>
              <a:rPr lang="ko-KR" altLang="en-US" sz="2000" b="1" dirty="0">
                <a:solidFill>
                  <a:schemeClr val="bg1">
                    <a:lumMod val="6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기업 성공의 비밀은 타이밍에 있습니다</a:t>
            </a:r>
            <a:r>
              <a:rPr lang="en-US" altLang="ko-KR" sz="2000" b="1" dirty="0">
                <a:solidFill>
                  <a:schemeClr val="bg1">
                    <a:lumMod val="6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. </a:t>
            </a:r>
          </a:p>
          <a:p>
            <a:pPr algn="just">
              <a:lnSpc>
                <a:spcPct val="110000"/>
              </a:lnSpc>
            </a:pPr>
            <a:r>
              <a:rPr lang="ko-KR" altLang="en-US" sz="2000" b="1" dirty="0">
                <a:solidFill>
                  <a:schemeClr val="bg1">
                    <a:lumMod val="6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우리 기업에 꼭 필요한 현금 흐름 확보를 통해 </a:t>
            </a:r>
            <a:endParaRPr lang="en-US" altLang="ko-KR" sz="2000" b="1" dirty="0">
              <a:solidFill>
                <a:schemeClr val="bg1">
                  <a:lumMod val="65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algn="just">
              <a:lnSpc>
                <a:spcPct val="110000"/>
              </a:lnSpc>
            </a:pPr>
            <a:r>
              <a:rPr lang="ko-KR" altLang="en-US" sz="2000" b="1" dirty="0">
                <a:solidFill>
                  <a:schemeClr val="bg1">
                    <a:lumMod val="6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                                                   도약의 기회를 놓치지 마시길 바랍니다</a:t>
            </a:r>
            <a:r>
              <a:rPr lang="en-US" altLang="ko-KR" sz="2000" b="1" dirty="0">
                <a:solidFill>
                  <a:schemeClr val="bg1">
                    <a:lumMod val="6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. </a:t>
            </a:r>
            <a:endParaRPr lang="ko-KR" altLang="en-US" sz="20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47566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25400">
              <a:lnSpc>
                <a:spcPts val="1115"/>
              </a:lnSpc>
            </a:pPr>
            <a:fld id="{81D60167-4931-47E6-BA6A-407CBD079E47}" type="slidenum">
              <a:rPr lang="en-US" altLang="ko-KR" spc="-5" smtClean="0"/>
              <a:pPr marL="25400">
                <a:lnSpc>
                  <a:spcPts val="1115"/>
                </a:lnSpc>
              </a:pPr>
              <a:t>5</a:t>
            </a:fld>
            <a:endParaRPr lang="en-US" altLang="ko-KR" spc="-5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98A0945-6FD8-4A4C-B6BB-66D01DC564E1}"/>
              </a:ext>
            </a:extLst>
          </p:cNvPr>
          <p:cNvCxnSpPr/>
          <p:nvPr/>
        </p:nvCxnSpPr>
        <p:spPr>
          <a:xfrm>
            <a:off x="140152" y="995708"/>
            <a:ext cx="11835213" cy="0"/>
          </a:xfrm>
          <a:prstGeom prst="line">
            <a:avLst/>
          </a:prstGeom>
          <a:ln w="38100">
            <a:solidFill>
              <a:srgbClr val="A08C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84AD6DA-DB83-442D-B826-944EA959A439}"/>
              </a:ext>
            </a:extLst>
          </p:cNvPr>
          <p:cNvSpPr txBox="1"/>
          <p:nvPr/>
        </p:nvSpPr>
        <p:spPr>
          <a:xfrm>
            <a:off x="222495" y="316139"/>
            <a:ext cx="55899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/>
              <a:t>    </a:t>
            </a:r>
            <a:r>
              <a:rPr lang="en-US" altLang="ko-KR" sz="2800" b="1" dirty="0"/>
              <a:t>AGENDA – </a:t>
            </a:r>
            <a:r>
              <a:rPr lang="ko-KR" altLang="en-US" sz="2800" b="1" dirty="0" err="1"/>
              <a:t>기업돌보미</a:t>
            </a:r>
            <a:r>
              <a:rPr lang="ko-KR" altLang="en-US" sz="2800" b="1" dirty="0"/>
              <a:t> 서비스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71C5A1-B753-40A9-941E-AF7D526E95D3}"/>
              </a:ext>
            </a:extLst>
          </p:cNvPr>
          <p:cNvSpPr txBox="1"/>
          <p:nvPr/>
        </p:nvSpPr>
        <p:spPr>
          <a:xfrm>
            <a:off x="2447630" y="1737102"/>
            <a:ext cx="6950149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b="1" dirty="0" err="1">
                <a:solidFill>
                  <a:srgbClr val="A08C78"/>
                </a:solidFill>
              </a:rPr>
              <a:t>Chacter</a:t>
            </a:r>
            <a:r>
              <a:rPr lang="en-US" altLang="ko-KR" b="1" dirty="0">
                <a:solidFill>
                  <a:srgbClr val="A08C78"/>
                </a:solidFill>
              </a:rPr>
              <a:t> 1.</a:t>
            </a:r>
            <a:r>
              <a:rPr lang="en-US" altLang="ko-KR" b="1" dirty="0"/>
              <a:t> </a:t>
            </a:r>
            <a:r>
              <a:rPr lang="ko-KR" altLang="en-US" b="1" dirty="0"/>
              <a:t>기업성장 관리</a:t>
            </a:r>
            <a:endParaRPr lang="en-US" altLang="ko-KR" b="1" dirty="0"/>
          </a:p>
          <a:p>
            <a:pPr>
              <a:lnSpc>
                <a:spcPct val="200000"/>
              </a:lnSpc>
            </a:pPr>
            <a:r>
              <a:rPr lang="en-US" altLang="ko-KR" b="1" dirty="0" err="1">
                <a:solidFill>
                  <a:srgbClr val="A08C78"/>
                </a:solidFill>
              </a:rPr>
              <a:t>Chacter</a:t>
            </a:r>
            <a:r>
              <a:rPr lang="en-US" altLang="ko-KR" b="1" dirty="0">
                <a:solidFill>
                  <a:srgbClr val="A08C78"/>
                </a:solidFill>
              </a:rPr>
              <a:t> 2.</a:t>
            </a:r>
            <a:r>
              <a:rPr lang="en-US" altLang="ko-KR" b="1" dirty="0"/>
              <a:t> </a:t>
            </a:r>
            <a:r>
              <a:rPr lang="ko-KR" altLang="en-US" b="1" dirty="0"/>
              <a:t>정부 지원 사업</a:t>
            </a:r>
            <a:endParaRPr lang="en-US" altLang="ko-KR" b="1" dirty="0"/>
          </a:p>
          <a:p>
            <a:pPr>
              <a:lnSpc>
                <a:spcPct val="200000"/>
              </a:lnSpc>
            </a:pPr>
            <a:r>
              <a:rPr lang="en-US" altLang="ko-KR" b="1" dirty="0" err="1">
                <a:solidFill>
                  <a:srgbClr val="A08C78"/>
                </a:solidFill>
              </a:rPr>
              <a:t>Chacter</a:t>
            </a:r>
            <a:r>
              <a:rPr lang="en-US" altLang="ko-KR" b="1" dirty="0">
                <a:solidFill>
                  <a:srgbClr val="A08C78"/>
                </a:solidFill>
              </a:rPr>
              <a:t> 3.</a:t>
            </a:r>
            <a:r>
              <a:rPr lang="en-US" altLang="ko-KR" b="1" dirty="0"/>
              <a:t> </a:t>
            </a:r>
            <a:r>
              <a:rPr lang="ko-KR" altLang="en-US" b="1" dirty="0"/>
              <a:t>기술 인증</a:t>
            </a:r>
            <a:endParaRPr lang="en-US" altLang="ko-KR" b="1" dirty="0"/>
          </a:p>
          <a:p>
            <a:pPr>
              <a:lnSpc>
                <a:spcPct val="200000"/>
              </a:lnSpc>
            </a:pPr>
            <a:r>
              <a:rPr lang="en-US" altLang="ko-KR" b="1" dirty="0" err="1">
                <a:solidFill>
                  <a:srgbClr val="A08C78"/>
                </a:solidFill>
              </a:rPr>
              <a:t>Chacter</a:t>
            </a:r>
            <a:r>
              <a:rPr lang="en-US" altLang="ko-KR" b="1" dirty="0">
                <a:solidFill>
                  <a:srgbClr val="A08C78"/>
                </a:solidFill>
              </a:rPr>
              <a:t> 4.</a:t>
            </a:r>
            <a:r>
              <a:rPr lang="en-US" altLang="ko-KR" b="1" dirty="0"/>
              <a:t> </a:t>
            </a:r>
            <a:r>
              <a:rPr lang="ko-KR" altLang="en-US" b="1" dirty="0" err="1"/>
              <a:t>컨설팅방향</a:t>
            </a:r>
            <a:endParaRPr lang="en-US" altLang="ko-KR" b="1" dirty="0"/>
          </a:p>
          <a:p>
            <a:pPr>
              <a:lnSpc>
                <a:spcPct val="200000"/>
              </a:lnSpc>
            </a:pPr>
            <a:r>
              <a:rPr lang="en-US" altLang="ko-KR" b="1" dirty="0" err="1">
                <a:solidFill>
                  <a:srgbClr val="A08C78"/>
                </a:solidFill>
              </a:rPr>
              <a:t>Chacter</a:t>
            </a:r>
            <a:r>
              <a:rPr lang="en-US" altLang="ko-KR" b="1" dirty="0">
                <a:solidFill>
                  <a:srgbClr val="A08C78"/>
                </a:solidFill>
              </a:rPr>
              <a:t> 5.</a:t>
            </a:r>
            <a:r>
              <a:rPr lang="en-US" altLang="ko-KR" b="1" dirty="0"/>
              <a:t> SUCCESS </a:t>
            </a:r>
            <a:r>
              <a:rPr lang="ko-KR" altLang="en-US" b="1" dirty="0"/>
              <a:t>디자이너 </a:t>
            </a:r>
            <a:r>
              <a:rPr lang="en-US" altLang="ko-KR" b="1" dirty="0"/>
              <a:t>- </a:t>
            </a:r>
            <a:r>
              <a:rPr lang="ko-KR" altLang="en-US" b="1" dirty="0" err="1"/>
              <a:t>수행인력</a:t>
            </a:r>
            <a:endParaRPr lang="en-US" altLang="ko-KR" b="1" dirty="0"/>
          </a:p>
          <a:p>
            <a:pPr>
              <a:lnSpc>
                <a:spcPct val="200000"/>
              </a:lnSpc>
            </a:pPr>
            <a:r>
              <a:rPr lang="en-US" altLang="ko-KR" b="1" dirty="0" err="1">
                <a:solidFill>
                  <a:srgbClr val="A08C78"/>
                </a:solidFill>
              </a:rPr>
              <a:t>Chacter</a:t>
            </a:r>
            <a:r>
              <a:rPr lang="en-US" altLang="ko-KR" b="1" dirty="0">
                <a:solidFill>
                  <a:srgbClr val="A08C78"/>
                </a:solidFill>
              </a:rPr>
              <a:t> 6.</a:t>
            </a:r>
            <a:r>
              <a:rPr lang="en-US" altLang="ko-KR" b="1" dirty="0"/>
              <a:t> </a:t>
            </a:r>
            <a:r>
              <a:rPr lang="ko-KR" altLang="en-US" b="1" dirty="0"/>
              <a:t>컨설팅  비용</a:t>
            </a:r>
            <a:endParaRPr lang="en-US" altLang="ko-KR" sz="2400" b="1" dirty="0"/>
          </a:p>
          <a:p>
            <a:pPr>
              <a:lnSpc>
                <a:spcPct val="200000"/>
              </a:lnSpc>
            </a:pPr>
            <a:endParaRPr lang="en-US" altLang="ko-KR" sz="2400" b="1" dirty="0">
              <a:solidFill>
                <a:srgbClr val="A08C7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00697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슬라이드 번호 개체 틀 1"/>
          <p:cNvSpPr>
            <a:spLocks noGrp="1"/>
          </p:cNvSpPr>
          <p:nvPr>
            <p:ph type="sldNum" sz="quarter" idx="4294967295"/>
          </p:nvPr>
        </p:nvSpPr>
        <p:spPr>
          <a:xfrm>
            <a:off x="11201400" y="6553200"/>
            <a:ext cx="609339" cy="128800"/>
          </a:xfrm>
        </p:spPr>
        <p:txBody>
          <a:bodyPr/>
          <a:lstStyle/>
          <a:p>
            <a:fld id="{B038D7A1-6222-4342-9153-3C2CE0BFC9D5}" type="slidenum">
              <a:rPr lang="ko-KR" altLang="en-US" sz="1000" smtClean="0"/>
              <a:pPr/>
              <a:t>6</a:t>
            </a:fld>
            <a:endParaRPr lang="ko-KR" altLang="en-US" sz="10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998A0945-6FD8-4A4C-B6BB-66D01DC564E1}"/>
              </a:ext>
            </a:extLst>
          </p:cNvPr>
          <p:cNvCxnSpPr/>
          <p:nvPr/>
        </p:nvCxnSpPr>
        <p:spPr>
          <a:xfrm>
            <a:off x="108347" y="606094"/>
            <a:ext cx="11835213" cy="0"/>
          </a:xfrm>
          <a:prstGeom prst="line">
            <a:avLst/>
          </a:prstGeom>
          <a:ln w="38100">
            <a:solidFill>
              <a:srgbClr val="A08C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84AD6DA-DB83-442D-B826-944EA959A439}"/>
              </a:ext>
            </a:extLst>
          </p:cNvPr>
          <p:cNvSpPr txBox="1"/>
          <p:nvPr/>
        </p:nvSpPr>
        <p:spPr>
          <a:xfrm>
            <a:off x="596348" y="136208"/>
            <a:ext cx="2420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/>
              <a:t>컨설팅비용</a:t>
            </a:r>
            <a:r>
              <a:rPr lang="ko-KR" altLang="en-US" b="1" dirty="0"/>
              <a:t>           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FBF5D2E-EB47-9170-1D54-725D93A288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8069513"/>
              </p:ext>
            </p:extLst>
          </p:nvPr>
        </p:nvGraphicFramePr>
        <p:xfrm>
          <a:off x="318782" y="919013"/>
          <a:ext cx="11199302" cy="5565671"/>
        </p:xfrm>
        <a:graphic>
          <a:graphicData uri="http://schemas.openxmlformats.org/drawingml/2006/table">
            <a:tbl>
              <a:tblPr/>
              <a:tblGrid>
                <a:gridCol w="1357622">
                  <a:extLst>
                    <a:ext uri="{9D8B030D-6E8A-4147-A177-3AD203B41FA5}">
                      <a16:colId xmlns:a16="http://schemas.microsoft.com/office/drawing/2014/main" val="60098054"/>
                    </a:ext>
                  </a:extLst>
                </a:gridCol>
                <a:gridCol w="1817203">
                  <a:extLst>
                    <a:ext uri="{9D8B030D-6E8A-4147-A177-3AD203B41FA5}">
                      <a16:colId xmlns:a16="http://schemas.microsoft.com/office/drawing/2014/main" val="3305017523"/>
                    </a:ext>
                  </a:extLst>
                </a:gridCol>
                <a:gridCol w="2617851">
                  <a:extLst>
                    <a:ext uri="{9D8B030D-6E8A-4147-A177-3AD203B41FA5}">
                      <a16:colId xmlns:a16="http://schemas.microsoft.com/office/drawing/2014/main" val="3175606650"/>
                    </a:ext>
                  </a:extLst>
                </a:gridCol>
                <a:gridCol w="1943147">
                  <a:extLst>
                    <a:ext uri="{9D8B030D-6E8A-4147-A177-3AD203B41FA5}">
                      <a16:colId xmlns:a16="http://schemas.microsoft.com/office/drawing/2014/main" val="3251764935"/>
                    </a:ext>
                  </a:extLst>
                </a:gridCol>
                <a:gridCol w="1952143">
                  <a:extLst>
                    <a:ext uri="{9D8B030D-6E8A-4147-A177-3AD203B41FA5}">
                      <a16:colId xmlns:a16="http://schemas.microsoft.com/office/drawing/2014/main" val="794858770"/>
                    </a:ext>
                  </a:extLst>
                </a:gridCol>
                <a:gridCol w="1511336">
                  <a:extLst>
                    <a:ext uri="{9D8B030D-6E8A-4147-A177-3AD203B41FA5}">
                      <a16:colId xmlns:a16="http://schemas.microsoft.com/office/drawing/2014/main" val="1540169135"/>
                    </a:ext>
                  </a:extLst>
                </a:gridCol>
              </a:tblGrid>
              <a:tr h="681040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구분</a:t>
                      </a:r>
                    </a:p>
                  </a:txBody>
                  <a:tcPr marL="7156" marR="7156" marT="71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내용</a:t>
                      </a:r>
                    </a:p>
                  </a:txBody>
                  <a:tcPr marL="7156" marR="7156" marT="71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컨설팅 보수</a:t>
                      </a:r>
                      <a:br>
                        <a:rPr lang="ko-KR" alt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</a:br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금융상품</a:t>
                      </a:r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</a:p>
                  </a:txBody>
                  <a:tcPr marL="7156" marR="7156" marT="71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비고</a:t>
                      </a:r>
                    </a:p>
                  </a:txBody>
                  <a:tcPr marL="7156" marR="7156" marT="71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6703672"/>
                  </a:ext>
                </a:extLst>
              </a:tr>
              <a:tr h="472187">
                <a:tc rowSpan="5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기업돌보미서비스</a:t>
                      </a:r>
                    </a:p>
                  </a:txBody>
                  <a:tcPr marL="7156" marR="7156" marT="71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기업</a:t>
                      </a:r>
                      <a:br>
                        <a:rPr lang="ko-KR" alt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</a:br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MAKE UP</a:t>
                      </a:r>
                      <a:r>
                        <a:rPr lang="ko-KR" alt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관리</a:t>
                      </a:r>
                    </a:p>
                  </a:txBody>
                  <a:tcPr marL="7156" marR="7156" marT="71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>
                          <a:solidFill>
                            <a:srgbClr val="262626"/>
                          </a:solidFill>
                          <a:effectLst/>
                          <a:latin typeface="+mn-ea"/>
                          <a:ea typeface="+mn-ea"/>
                        </a:rPr>
                        <a:t>기업 경영 기초 제도정비</a:t>
                      </a:r>
                      <a:br>
                        <a:rPr lang="ko-KR" altLang="en-US" sz="1200" b="0" i="0" u="none" strike="noStrike">
                          <a:solidFill>
                            <a:srgbClr val="262626"/>
                          </a:solidFill>
                          <a:effectLst/>
                          <a:latin typeface="+mn-ea"/>
                          <a:ea typeface="+mn-ea"/>
                        </a:rPr>
                      </a:br>
                      <a:r>
                        <a:rPr lang="en-US" altLang="ko-KR" sz="1200" b="0" i="0" u="none" strike="noStrike">
                          <a:solidFill>
                            <a:srgbClr val="262626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200" b="0" i="0" u="none" strike="noStrike">
                          <a:solidFill>
                            <a:srgbClr val="262626"/>
                          </a:solidFill>
                          <a:effectLst/>
                          <a:latin typeface="+mn-ea"/>
                          <a:ea typeface="+mn-ea"/>
                        </a:rPr>
                        <a:t>법인정관정비 포함</a:t>
                      </a:r>
                      <a:r>
                        <a:rPr lang="en-US" altLang="ko-KR" sz="1200" b="0" i="0" u="none" strike="noStrike">
                          <a:solidFill>
                            <a:srgbClr val="262626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</a:p>
                  </a:txBody>
                  <a:tcPr marL="7156" marR="7156" marT="71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5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1" i="0" u="none" strike="noStrike">
                          <a:solidFill>
                            <a:srgbClr val="262626"/>
                          </a:solidFill>
                          <a:effectLst/>
                          <a:latin typeface="+mn-ea"/>
                          <a:ea typeface="+mn-ea"/>
                        </a:rPr>
                        <a:t>월 </a:t>
                      </a:r>
                      <a:r>
                        <a:rPr lang="en-US" altLang="ko-KR" sz="1200" b="1" i="0" u="none" strike="noStrike">
                          <a:solidFill>
                            <a:srgbClr val="262626"/>
                          </a:solidFill>
                          <a:effectLst/>
                          <a:latin typeface="+mn-ea"/>
                          <a:ea typeface="+mn-ea"/>
                        </a:rPr>
                        <a:t>300</a:t>
                      </a:r>
                      <a:r>
                        <a:rPr lang="ko-KR" altLang="en-US" sz="1200" b="1" i="0" u="none" strike="noStrike">
                          <a:solidFill>
                            <a:srgbClr val="262626"/>
                          </a:solidFill>
                          <a:effectLst/>
                          <a:latin typeface="+mn-ea"/>
                          <a:ea typeface="+mn-ea"/>
                        </a:rPr>
                        <a:t>만원</a:t>
                      </a:r>
                    </a:p>
                  </a:txBody>
                  <a:tcPr marL="7156" marR="7156" marT="71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13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1" i="0" u="none" strike="noStrike">
                          <a:solidFill>
                            <a:srgbClr val="262626"/>
                          </a:solidFill>
                          <a:effectLst/>
                          <a:latin typeface="+mn-ea"/>
                          <a:ea typeface="+mn-ea"/>
                        </a:rPr>
                        <a:t>월 </a:t>
                      </a:r>
                      <a:r>
                        <a:rPr lang="en-US" altLang="ko-KR" sz="1200" b="1" i="0" u="none" strike="noStrike">
                          <a:solidFill>
                            <a:srgbClr val="262626"/>
                          </a:solidFill>
                          <a:effectLst/>
                          <a:latin typeface="+mn-ea"/>
                          <a:ea typeface="+mn-ea"/>
                        </a:rPr>
                        <a:t>500</a:t>
                      </a:r>
                      <a:r>
                        <a:rPr lang="ko-KR" altLang="en-US" sz="1200" b="1" i="0" u="none" strike="noStrike">
                          <a:solidFill>
                            <a:srgbClr val="262626"/>
                          </a:solidFill>
                          <a:effectLst/>
                          <a:latin typeface="+mn-ea"/>
                          <a:ea typeface="+mn-ea"/>
                        </a:rPr>
                        <a:t>만원</a:t>
                      </a:r>
                    </a:p>
                  </a:txBody>
                  <a:tcPr marL="7156" marR="7156" marT="71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5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년간 지속적 관리</a:t>
                      </a:r>
                    </a:p>
                  </a:txBody>
                  <a:tcPr marL="7156" marR="7156" marT="71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76503820"/>
                  </a:ext>
                </a:extLst>
              </a:tr>
              <a:tr h="78262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b="0" i="0" u="none" strike="noStrike">
                          <a:solidFill>
                            <a:srgbClr val="262626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200" b="0" i="0" u="none" strike="noStrike">
                          <a:solidFill>
                            <a:srgbClr val="262626"/>
                          </a:solidFill>
                          <a:effectLst/>
                          <a:latin typeface="+mn-ea"/>
                          <a:ea typeface="+mn-ea"/>
                        </a:rPr>
                        <a:t>주주구성</a:t>
                      </a:r>
                      <a:r>
                        <a:rPr lang="en-US" altLang="ko-KR" sz="1200" b="0" i="0" u="none" strike="noStrike">
                          <a:solidFill>
                            <a:srgbClr val="262626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b="0" i="0" u="none" strike="noStrike">
                          <a:solidFill>
                            <a:srgbClr val="262626"/>
                          </a:solidFill>
                          <a:effectLst/>
                          <a:latin typeface="+mn-ea"/>
                          <a:ea typeface="+mn-ea"/>
                        </a:rPr>
                        <a:t>등기부등본</a:t>
                      </a:r>
                      <a:r>
                        <a:rPr lang="en-US" altLang="ko-KR" sz="1200" b="0" i="0" u="none" strike="noStrike">
                          <a:solidFill>
                            <a:srgbClr val="262626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b="0" i="0" u="none" strike="noStrike">
                          <a:solidFill>
                            <a:srgbClr val="262626"/>
                          </a:solidFill>
                          <a:effectLst/>
                          <a:latin typeface="+mn-ea"/>
                          <a:ea typeface="+mn-ea"/>
                        </a:rPr>
                        <a:t>정관정비</a:t>
                      </a:r>
                      <a:r>
                        <a:rPr lang="en-US" altLang="ko-KR" sz="1200" b="0" i="0" u="none" strike="noStrike">
                          <a:solidFill>
                            <a:srgbClr val="262626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br>
                        <a:rPr lang="en-US" altLang="ko-KR" sz="1200" b="0" i="0" u="none" strike="noStrike">
                          <a:solidFill>
                            <a:srgbClr val="262626"/>
                          </a:solidFill>
                          <a:effectLst/>
                          <a:latin typeface="+mn-ea"/>
                          <a:ea typeface="+mn-ea"/>
                        </a:rPr>
                      </a:br>
                      <a:r>
                        <a:rPr lang="ko-KR" altLang="en-US" sz="1200" b="0" i="0" u="none" strike="noStrike">
                          <a:solidFill>
                            <a:srgbClr val="262626"/>
                          </a:solidFill>
                          <a:effectLst/>
                          <a:latin typeface="+mn-ea"/>
                          <a:ea typeface="+mn-ea"/>
                        </a:rPr>
                        <a:t>및  이익환원</a:t>
                      </a:r>
                      <a:r>
                        <a:rPr lang="en-US" altLang="ko-KR" sz="1200" b="0" i="0" u="none" strike="noStrike">
                          <a:solidFill>
                            <a:srgbClr val="262626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200" b="0" i="0" u="none" strike="noStrike">
                          <a:solidFill>
                            <a:srgbClr val="262626"/>
                          </a:solidFill>
                          <a:effectLst/>
                          <a:latin typeface="+mn-ea"/>
                          <a:ea typeface="+mn-ea"/>
                        </a:rPr>
                        <a:t>배당등 환원전략</a:t>
                      </a:r>
                      <a:r>
                        <a:rPr lang="en-US" altLang="ko-KR" sz="1200" b="0" i="0" u="none" strike="noStrike">
                          <a:solidFill>
                            <a:srgbClr val="262626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</a:p>
                  </a:txBody>
                  <a:tcPr marL="7156" marR="7156" marT="71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937891"/>
                  </a:ext>
                </a:extLst>
              </a:tr>
              <a:tr h="47218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>
                          <a:solidFill>
                            <a:srgbClr val="262626"/>
                          </a:solidFill>
                          <a:effectLst/>
                          <a:latin typeface="+mn-ea"/>
                          <a:ea typeface="+mn-ea"/>
                        </a:rPr>
                        <a:t>사업자등록증 관리</a:t>
                      </a:r>
                      <a:br>
                        <a:rPr lang="ko-KR" altLang="en-US" sz="1200" b="0" i="0" u="none" strike="noStrike">
                          <a:solidFill>
                            <a:srgbClr val="262626"/>
                          </a:solidFill>
                          <a:effectLst/>
                          <a:latin typeface="+mn-ea"/>
                          <a:ea typeface="+mn-ea"/>
                        </a:rPr>
                      </a:br>
                      <a:r>
                        <a:rPr lang="en-US" altLang="ko-KR" sz="1200" b="0" i="0" u="none" strike="noStrike">
                          <a:solidFill>
                            <a:srgbClr val="262626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200" b="0" i="0" u="none" strike="noStrike">
                          <a:solidFill>
                            <a:srgbClr val="262626"/>
                          </a:solidFill>
                          <a:effectLst/>
                          <a:latin typeface="+mn-ea"/>
                          <a:ea typeface="+mn-ea"/>
                        </a:rPr>
                        <a:t>세액</a:t>
                      </a:r>
                      <a:r>
                        <a:rPr lang="en-US" altLang="ko-KR" sz="1200" b="0" i="0" u="none" strike="noStrike">
                          <a:solidFill>
                            <a:srgbClr val="262626"/>
                          </a:solidFill>
                          <a:effectLst/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1200" b="0" i="0" u="none" strike="noStrike">
                          <a:solidFill>
                            <a:srgbClr val="262626"/>
                          </a:solidFill>
                          <a:effectLst/>
                          <a:latin typeface="+mn-ea"/>
                          <a:ea typeface="+mn-ea"/>
                        </a:rPr>
                        <a:t>성장유망업종</a:t>
                      </a:r>
                      <a:r>
                        <a:rPr lang="en-US" altLang="ko-KR" sz="1200" b="0" i="0" u="none" strike="noStrike">
                          <a:solidFill>
                            <a:srgbClr val="262626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ko-KR" altLang="en-US" sz="1200" b="0" i="0" u="none" strike="noStrike">
                        <a:solidFill>
                          <a:srgbClr val="262626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156" marR="7156" marT="71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0058386"/>
                  </a:ext>
                </a:extLst>
              </a:tr>
              <a:tr h="23609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절세</a:t>
                      </a:r>
                    </a:p>
                  </a:txBody>
                  <a:tcPr marL="7156" marR="7156" marT="71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>
                          <a:solidFill>
                            <a:srgbClr val="262626"/>
                          </a:solidFill>
                          <a:effectLst/>
                          <a:latin typeface="+mn-ea"/>
                          <a:ea typeface="+mn-ea"/>
                        </a:rPr>
                        <a:t>재무제표</a:t>
                      </a:r>
                      <a:r>
                        <a:rPr lang="en-US" altLang="ko-KR" sz="1200" b="0" i="0" u="none" strike="noStrike">
                          <a:solidFill>
                            <a:srgbClr val="262626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b="0" i="0" u="none" strike="noStrike">
                          <a:solidFill>
                            <a:srgbClr val="262626"/>
                          </a:solidFill>
                          <a:effectLst/>
                          <a:latin typeface="+mn-ea"/>
                          <a:ea typeface="+mn-ea"/>
                        </a:rPr>
                        <a:t>기업신용 및 </a:t>
                      </a:r>
                      <a:br>
                        <a:rPr lang="ko-KR" altLang="en-US" sz="1200" b="0" i="0" u="none" strike="noStrike">
                          <a:solidFill>
                            <a:srgbClr val="262626"/>
                          </a:solidFill>
                          <a:effectLst/>
                          <a:latin typeface="+mn-ea"/>
                          <a:ea typeface="+mn-ea"/>
                        </a:rPr>
                      </a:br>
                      <a:r>
                        <a:rPr lang="ko-KR" altLang="en-US" sz="1200" b="0" i="0" u="none" strike="noStrike">
                          <a:solidFill>
                            <a:srgbClr val="262626"/>
                          </a:solidFill>
                          <a:effectLst/>
                          <a:latin typeface="+mn-ea"/>
                          <a:ea typeface="+mn-ea"/>
                        </a:rPr>
                        <a:t>세무조정 절세관리</a:t>
                      </a:r>
                    </a:p>
                  </a:txBody>
                  <a:tcPr marL="7156" marR="7156" marT="71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928469"/>
                  </a:ext>
                </a:extLst>
              </a:tr>
              <a:tr h="23609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신용관리</a:t>
                      </a:r>
                    </a:p>
                  </a:txBody>
                  <a:tcPr marL="7156" marR="7156" marT="71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901080"/>
                  </a:ext>
                </a:extLst>
              </a:tr>
              <a:tr h="236094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1" i="0" u="none" strike="noStrike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기업평가</a:t>
                      </a:r>
                    </a:p>
                  </a:txBody>
                  <a:tcPr marL="7156" marR="7156" marT="71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기업 신용관리</a:t>
                      </a:r>
                    </a:p>
                  </a:txBody>
                  <a:tcPr marL="7156" marR="7156" marT="71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7156" marR="7156" marT="71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7156" marR="7156" marT="71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1288184"/>
                  </a:ext>
                </a:extLst>
              </a:tr>
              <a:tr h="395852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1" i="0" u="none" strike="noStrike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인사노무</a:t>
                      </a:r>
                    </a:p>
                  </a:txBody>
                  <a:tcPr marL="7156" marR="7156" marT="71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노무사 인사서식 및 제도정비</a:t>
                      </a:r>
                    </a:p>
                  </a:txBody>
                  <a:tcPr marL="7156" marR="7156" marT="71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7156" marR="7156" marT="71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>
                          <a:solidFill>
                            <a:srgbClr val="202056"/>
                          </a:solidFill>
                          <a:effectLst/>
                          <a:latin typeface="+mn-ea"/>
                          <a:ea typeface="+mn-ea"/>
                        </a:rPr>
                        <a:t>노무사 자문</a:t>
                      </a:r>
                    </a:p>
                  </a:txBody>
                  <a:tcPr marL="7156" marR="7156" marT="71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3739897"/>
                  </a:ext>
                </a:extLst>
              </a:tr>
              <a:tr h="236094">
                <a:tc rowSpan="4" grid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정부지원금</a:t>
                      </a:r>
                    </a:p>
                  </a:txBody>
                  <a:tcPr marL="7156" marR="7156" marT="71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고용지원금 소급지원 및 관리</a:t>
                      </a:r>
                    </a:p>
                  </a:txBody>
                  <a:tcPr marL="7156" marR="7156" marT="71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7156" marR="7156" marT="71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>
                          <a:solidFill>
                            <a:srgbClr val="202056"/>
                          </a:solidFill>
                          <a:effectLst/>
                          <a:latin typeface="+mn-ea"/>
                          <a:ea typeface="+mn-ea"/>
                        </a:rPr>
                        <a:t>지원금의 </a:t>
                      </a:r>
                      <a:r>
                        <a:rPr lang="en-US" altLang="ko-KR" sz="1200" b="0" i="0" u="none" strike="noStrike">
                          <a:solidFill>
                            <a:srgbClr val="202056"/>
                          </a:solidFill>
                          <a:effectLst/>
                          <a:latin typeface="+mn-ea"/>
                          <a:ea typeface="+mn-ea"/>
                        </a:rPr>
                        <a:t>20%</a:t>
                      </a:r>
                      <a:endParaRPr lang="ko-KR" altLang="en-US" sz="1200" b="0" i="0" u="none" strike="noStrike">
                        <a:solidFill>
                          <a:srgbClr val="202056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156" marR="7156" marT="71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0531967"/>
                  </a:ext>
                </a:extLst>
              </a:tr>
              <a:tr h="208852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b="0" i="0" u="none" strike="noStrike">
                          <a:solidFill>
                            <a:srgbClr val="262626"/>
                          </a:solidFill>
                          <a:effectLst/>
                          <a:latin typeface="+mn-ea"/>
                          <a:ea typeface="+mn-ea"/>
                        </a:rPr>
                        <a:t>            </a:t>
                      </a:r>
                    </a:p>
                  </a:txBody>
                  <a:tcPr marL="7156" marR="7156" marT="71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3379104"/>
                  </a:ext>
                </a:extLst>
              </a:tr>
              <a:tr h="236094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>
                          <a:solidFill>
                            <a:srgbClr val="262626"/>
                          </a:solidFill>
                          <a:effectLst/>
                          <a:latin typeface="+mn-ea"/>
                          <a:ea typeface="+mn-ea"/>
                        </a:rPr>
                        <a:t>시설대출 및 운전자금</a:t>
                      </a:r>
                    </a:p>
                  </a:txBody>
                  <a:tcPr marL="7156" marR="7156" marT="71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>
                          <a:solidFill>
                            <a:srgbClr val="262626"/>
                          </a:solidFill>
                          <a:effectLst/>
                          <a:latin typeface="+mn-ea"/>
                          <a:ea typeface="+mn-ea"/>
                        </a:rPr>
                        <a:t>협의 </a:t>
                      </a:r>
                      <a:r>
                        <a:rPr lang="en-US" altLang="ko-KR" sz="1200" b="0" i="0" u="none" strike="noStrike">
                          <a:solidFill>
                            <a:srgbClr val="262626"/>
                          </a:solidFill>
                          <a:effectLst/>
                          <a:latin typeface="+mn-ea"/>
                          <a:ea typeface="+mn-ea"/>
                        </a:rPr>
                        <a:t>(1~3%)</a:t>
                      </a:r>
                      <a:endParaRPr lang="ko-KR" altLang="en-US" sz="1200" b="0" i="0" u="none" strike="noStrike">
                        <a:solidFill>
                          <a:srgbClr val="262626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156" marR="7156" marT="71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6059067"/>
                  </a:ext>
                </a:extLst>
              </a:tr>
              <a:tr h="41311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>
                          <a:solidFill>
                            <a:srgbClr val="262626"/>
                          </a:solidFill>
                          <a:effectLst/>
                          <a:latin typeface="+mn-ea"/>
                          <a:ea typeface="+mn-ea"/>
                        </a:rPr>
                        <a:t>인증완료</a:t>
                      </a:r>
                    </a:p>
                  </a:txBody>
                  <a:tcPr marL="7156" marR="7156" marT="71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5231725"/>
                  </a:ext>
                </a:extLst>
              </a:tr>
              <a:tr h="227014">
                <a:tc rowSpan="4" grid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기술력 향상</a:t>
                      </a:r>
                    </a:p>
                  </a:txBody>
                  <a:tcPr marL="7156" marR="7156" marT="71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1" i="0" u="none" strike="noStrike">
                          <a:solidFill>
                            <a:srgbClr val="0070C0"/>
                          </a:solidFill>
                          <a:effectLst/>
                          <a:latin typeface="+mn-ea"/>
                          <a:ea typeface="+mn-ea"/>
                        </a:rPr>
                        <a:t>연구소 인증</a:t>
                      </a:r>
                    </a:p>
                  </a:txBody>
                  <a:tcPr marL="7156" marR="7156" marT="71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7156" marR="7156" marT="71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7968440"/>
                  </a:ext>
                </a:extLst>
              </a:tr>
              <a:tr h="236094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>
                          <a:solidFill>
                            <a:srgbClr val="202056"/>
                          </a:solidFill>
                          <a:effectLst/>
                          <a:latin typeface="+mn-ea"/>
                          <a:ea typeface="+mn-ea"/>
                        </a:rPr>
                        <a:t>벤처 인증</a:t>
                      </a:r>
                    </a:p>
                  </a:txBody>
                  <a:tcPr marL="7156" marR="7156" marT="71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7156" marR="7156" marT="71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>
                          <a:solidFill>
                            <a:srgbClr val="262626"/>
                          </a:solidFill>
                          <a:effectLst/>
                          <a:latin typeface="+mn-ea"/>
                          <a:ea typeface="+mn-ea"/>
                        </a:rPr>
                        <a:t>인증완료</a:t>
                      </a:r>
                    </a:p>
                  </a:txBody>
                  <a:tcPr marL="7156" marR="7156" marT="71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8811552"/>
                  </a:ext>
                </a:extLst>
              </a:tr>
              <a:tr h="395852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1" i="0" u="none" strike="noStrike">
                          <a:solidFill>
                            <a:srgbClr val="262626"/>
                          </a:solidFill>
                          <a:effectLst/>
                          <a:latin typeface="+mn-ea"/>
                          <a:ea typeface="+mn-ea"/>
                        </a:rPr>
                        <a:t>특  허 </a:t>
                      </a:r>
                      <a:r>
                        <a:rPr lang="en-US" altLang="ko-KR" sz="1200" b="1" i="0" u="none" strike="noStrike">
                          <a:solidFill>
                            <a:srgbClr val="262626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200" b="1" i="0" u="none" strike="noStrike">
                          <a:solidFill>
                            <a:srgbClr val="262626"/>
                          </a:solidFill>
                          <a:effectLst/>
                          <a:latin typeface="+mn-ea"/>
                          <a:ea typeface="+mn-ea"/>
                        </a:rPr>
                        <a:t>상상특허</a:t>
                      </a:r>
                      <a:r>
                        <a:rPr lang="en-US" altLang="ko-KR" sz="1200" b="1" i="0" u="none" strike="noStrike">
                          <a:solidFill>
                            <a:srgbClr val="262626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</a:p>
                  </a:txBody>
                  <a:tcPr marL="7156" marR="7156" marT="71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2" grid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>
                          <a:solidFill>
                            <a:srgbClr val="262626"/>
                          </a:solidFill>
                          <a:effectLst/>
                          <a:latin typeface="+mn-ea"/>
                          <a:ea typeface="+mn-ea"/>
                        </a:rPr>
                        <a:t>  현금별도</a:t>
                      </a:r>
                    </a:p>
                  </a:txBody>
                  <a:tcPr marL="7156" marR="7156" marT="71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>
                          <a:solidFill>
                            <a:srgbClr val="262626"/>
                          </a:solidFill>
                          <a:effectLst/>
                          <a:latin typeface="+mn-ea"/>
                          <a:ea typeface="+mn-ea"/>
                        </a:rPr>
                        <a:t>상상특허법률사무소</a:t>
                      </a:r>
                    </a:p>
                  </a:txBody>
                  <a:tcPr marL="7156" marR="7156" marT="71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3506296"/>
                  </a:ext>
                </a:extLst>
              </a:tr>
              <a:tr h="236094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b="0" i="0" u="none" strike="noStrike">
                          <a:solidFill>
                            <a:srgbClr val="262626"/>
                          </a:solidFill>
                          <a:effectLst/>
                          <a:latin typeface="+mn-ea"/>
                          <a:ea typeface="+mn-ea"/>
                        </a:rPr>
                        <a:t>6</a:t>
                      </a:r>
                      <a:r>
                        <a:rPr lang="ko-KR" altLang="en-US" sz="1200" b="0" i="0" u="none" strike="noStrike">
                          <a:solidFill>
                            <a:srgbClr val="262626"/>
                          </a:solidFill>
                          <a:effectLst/>
                          <a:latin typeface="+mn-ea"/>
                          <a:ea typeface="+mn-ea"/>
                        </a:rPr>
                        <a:t>개월이내 등록</a:t>
                      </a:r>
                    </a:p>
                  </a:txBody>
                  <a:tcPr marL="7156" marR="7156" marT="71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3200622"/>
                  </a:ext>
                </a:extLst>
              </a:tr>
              <a:tr h="236094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정부 </a:t>
                      </a:r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R&amp;D</a:t>
                      </a:r>
                    </a:p>
                  </a:txBody>
                  <a:tcPr marL="7156" marR="7156" marT="71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1" i="0" u="none" strike="noStrike">
                          <a:solidFill>
                            <a:srgbClr val="262626"/>
                          </a:solidFill>
                          <a:effectLst/>
                          <a:latin typeface="+mn-ea"/>
                          <a:ea typeface="+mn-ea"/>
                        </a:rPr>
                        <a:t>정부과제 </a:t>
                      </a:r>
                      <a:r>
                        <a:rPr lang="en-US" altLang="ko-KR" sz="1200" b="1" i="0" u="none" strike="noStrike">
                          <a:solidFill>
                            <a:srgbClr val="262626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200" b="1" i="0" u="none" strike="noStrike">
                          <a:solidFill>
                            <a:srgbClr val="262626"/>
                          </a:solidFill>
                          <a:effectLst/>
                          <a:latin typeface="+mn-ea"/>
                          <a:ea typeface="+mn-ea"/>
                        </a:rPr>
                        <a:t>삼마</a:t>
                      </a:r>
                      <a:r>
                        <a:rPr lang="en-US" altLang="ko-KR" sz="1200" b="1" i="0" u="none" strike="noStrike">
                          <a:solidFill>
                            <a:srgbClr val="262626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</a:p>
                  </a:txBody>
                  <a:tcPr marL="7156" marR="7156" marT="71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>
                          <a:solidFill>
                            <a:srgbClr val="262626"/>
                          </a:solidFill>
                          <a:effectLst/>
                          <a:latin typeface="+mn-ea"/>
                          <a:ea typeface="+mn-ea"/>
                        </a:rPr>
                        <a:t>   현금별도</a:t>
                      </a:r>
                    </a:p>
                  </a:txBody>
                  <a:tcPr marL="7156" marR="7156" marT="71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 dirty="0" err="1">
                          <a:solidFill>
                            <a:srgbClr val="002060"/>
                          </a:solidFill>
                          <a:effectLst/>
                          <a:latin typeface="+mn-ea"/>
                          <a:ea typeface="+mn-ea"/>
                        </a:rPr>
                        <a:t>삼마</a:t>
                      </a:r>
                      <a:r>
                        <a:rPr lang="ko-KR" altLang="en-US" sz="1200" b="0" i="0" u="none" strike="noStrike" dirty="0">
                          <a:solidFill>
                            <a:srgbClr val="00206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sz="1200" b="0" i="0" u="none" strike="noStrike" dirty="0">
                          <a:solidFill>
                            <a:srgbClr val="002060"/>
                          </a:solidFill>
                          <a:effectLst/>
                          <a:latin typeface="+mn-ea"/>
                          <a:ea typeface="+mn-ea"/>
                        </a:rPr>
                        <a:t>R&amp;D</a:t>
                      </a:r>
                    </a:p>
                  </a:txBody>
                  <a:tcPr marL="7156" marR="7156" marT="71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1716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750298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25400">
              <a:lnSpc>
                <a:spcPts val="1115"/>
              </a:lnSpc>
            </a:pPr>
            <a:fld id="{81D60167-4931-47E6-BA6A-407CBD079E47}" type="slidenum">
              <a:rPr lang="en-US" altLang="ko-KR" spc="-5" smtClean="0"/>
              <a:pPr marL="25400">
                <a:lnSpc>
                  <a:spcPts val="1115"/>
                </a:lnSpc>
              </a:pPr>
              <a:t>7</a:t>
            </a:fld>
            <a:endParaRPr lang="en-US" altLang="ko-KR" spc="-5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98A0945-6FD8-4A4C-B6BB-66D01DC564E1}"/>
              </a:ext>
            </a:extLst>
          </p:cNvPr>
          <p:cNvCxnSpPr/>
          <p:nvPr/>
        </p:nvCxnSpPr>
        <p:spPr>
          <a:xfrm>
            <a:off x="140152" y="995708"/>
            <a:ext cx="11835213" cy="0"/>
          </a:xfrm>
          <a:prstGeom prst="line">
            <a:avLst/>
          </a:prstGeom>
          <a:ln w="38100">
            <a:solidFill>
              <a:srgbClr val="A08C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271C5A1-B753-40A9-941E-AF7D526E95D3}"/>
              </a:ext>
            </a:extLst>
          </p:cNvPr>
          <p:cNvSpPr txBox="1"/>
          <p:nvPr/>
        </p:nvSpPr>
        <p:spPr>
          <a:xfrm>
            <a:off x="1242542" y="1650250"/>
            <a:ext cx="6950149" cy="40515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b="1" dirty="0" err="1">
                <a:solidFill>
                  <a:srgbClr val="A08C78"/>
                </a:solidFill>
              </a:rPr>
              <a:t>Chacter</a:t>
            </a:r>
            <a:r>
              <a:rPr lang="en-US" altLang="ko-KR" b="1" dirty="0">
                <a:solidFill>
                  <a:srgbClr val="A08C78"/>
                </a:solidFill>
              </a:rPr>
              <a:t> 1.</a:t>
            </a:r>
            <a:r>
              <a:rPr lang="en-US" altLang="ko-KR" b="1" dirty="0"/>
              <a:t> </a:t>
            </a:r>
            <a:r>
              <a:rPr lang="ko-KR" altLang="en-US" b="1" dirty="0"/>
              <a:t>기업경영  규정 정비 및 지배구조 관리</a:t>
            </a:r>
            <a:endParaRPr lang="en-US" altLang="ko-KR" b="1" dirty="0"/>
          </a:p>
          <a:p>
            <a:pPr>
              <a:lnSpc>
                <a:spcPct val="200000"/>
              </a:lnSpc>
            </a:pPr>
            <a:r>
              <a:rPr lang="en-US" altLang="ko-KR" b="1" dirty="0" err="1">
                <a:solidFill>
                  <a:srgbClr val="A08C78"/>
                </a:solidFill>
              </a:rPr>
              <a:t>Chacter</a:t>
            </a:r>
            <a:r>
              <a:rPr lang="en-US" altLang="ko-KR" b="1" dirty="0">
                <a:solidFill>
                  <a:srgbClr val="A08C78"/>
                </a:solidFill>
              </a:rPr>
              <a:t> 2.</a:t>
            </a:r>
            <a:r>
              <a:rPr lang="en-US" altLang="ko-KR" b="1" dirty="0"/>
              <a:t> </a:t>
            </a:r>
            <a:r>
              <a:rPr lang="ko-KR" altLang="en-US" b="1" dirty="0"/>
              <a:t>기업 절세 관리 및 전략</a:t>
            </a:r>
            <a:br>
              <a:rPr lang="en-US" altLang="ko-KR" b="1" dirty="0"/>
            </a:br>
            <a:r>
              <a:rPr lang="en-US" altLang="ko-KR" b="1" dirty="0" err="1">
                <a:solidFill>
                  <a:srgbClr val="A08C78"/>
                </a:solidFill>
              </a:rPr>
              <a:t>Chacter</a:t>
            </a:r>
            <a:r>
              <a:rPr lang="en-US" altLang="ko-KR" b="1" dirty="0">
                <a:solidFill>
                  <a:srgbClr val="A08C78"/>
                </a:solidFill>
              </a:rPr>
              <a:t> 3.</a:t>
            </a:r>
            <a:r>
              <a:rPr lang="en-US" altLang="ko-KR" b="1" dirty="0"/>
              <a:t> </a:t>
            </a:r>
            <a:r>
              <a:rPr lang="ko-KR" altLang="en-US" b="1" dirty="0"/>
              <a:t>기술 지원 전략</a:t>
            </a:r>
            <a:endParaRPr lang="en-US" altLang="ko-KR" b="1" dirty="0"/>
          </a:p>
          <a:p>
            <a:pPr>
              <a:lnSpc>
                <a:spcPct val="200000"/>
              </a:lnSpc>
            </a:pPr>
            <a:r>
              <a:rPr lang="en-US" altLang="ko-KR" b="1" dirty="0" err="1">
                <a:solidFill>
                  <a:srgbClr val="A08C78"/>
                </a:solidFill>
              </a:rPr>
              <a:t>Chacter</a:t>
            </a:r>
            <a:r>
              <a:rPr lang="en-US" altLang="ko-KR" b="1" dirty="0">
                <a:solidFill>
                  <a:srgbClr val="A08C78"/>
                </a:solidFill>
              </a:rPr>
              <a:t> 4.</a:t>
            </a:r>
            <a:r>
              <a:rPr lang="en-US" altLang="ko-KR" b="1" dirty="0"/>
              <a:t> </a:t>
            </a:r>
            <a:r>
              <a:rPr lang="ko-KR" altLang="en-US" b="1" dirty="0"/>
              <a:t>기업 인증 지원</a:t>
            </a:r>
            <a:br>
              <a:rPr lang="en-US" altLang="ko-KR" b="1" dirty="0"/>
            </a:br>
            <a:r>
              <a:rPr lang="en-US" altLang="ko-KR" b="1" dirty="0" err="1">
                <a:solidFill>
                  <a:srgbClr val="A08C78"/>
                </a:solidFill>
              </a:rPr>
              <a:t>Chacter</a:t>
            </a:r>
            <a:r>
              <a:rPr lang="en-US" altLang="ko-KR" b="1" dirty="0">
                <a:solidFill>
                  <a:srgbClr val="A08C78"/>
                </a:solidFill>
              </a:rPr>
              <a:t> 5.</a:t>
            </a:r>
            <a:r>
              <a:rPr lang="en-US" altLang="ko-KR" b="1" dirty="0"/>
              <a:t> </a:t>
            </a:r>
            <a:r>
              <a:rPr lang="ko-KR" altLang="en-US" b="1" dirty="0"/>
              <a:t>사내근로복지기금</a:t>
            </a:r>
            <a:endParaRPr lang="en-US" altLang="ko-KR" b="1" dirty="0"/>
          </a:p>
          <a:p>
            <a:pPr>
              <a:lnSpc>
                <a:spcPct val="200000"/>
              </a:lnSpc>
            </a:pPr>
            <a:r>
              <a:rPr lang="en-US" altLang="ko-KR" b="1" dirty="0" err="1">
                <a:solidFill>
                  <a:srgbClr val="A08C78"/>
                </a:solidFill>
              </a:rPr>
              <a:t>Chacter</a:t>
            </a:r>
            <a:r>
              <a:rPr lang="en-US" altLang="ko-KR" b="1" dirty="0">
                <a:solidFill>
                  <a:srgbClr val="A08C78"/>
                </a:solidFill>
              </a:rPr>
              <a:t> 6.</a:t>
            </a:r>
            <a:r>
              <a:rPr lang="en-US" altLang="ko-KR" b="1" dirty="0"/>
              <a:t> </a:t>
            </a:r>
            <a:r>
              <a:rPr lang="ko-KR" altLang="en-US" b="1" dirty="0"/>
              <a:t>수행 인력</a:t>
            </a:r>
            <a:endParaRPr lang="en-US" altLang="ko-KR" b="1" dirty="0"/>
          </a:p>
          <a:p>
            <a:pPr>
              <a:lnSpc>
                <a:spcPct val="200000"/>
              </a:lnSpc>
            </a:pPr>
            <a:endParaRPr lang="en-US" altLang="ko-KR" sz="2400" b="1" dirty="0">
              <a:solidFill>
                <a:srgbClr val="A08C78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6556FC-AFAB-017F-738D-88C636E9A30A}"/>
              </a:ext>
            </a:extLst>
          </p:cNvPr>
          <p:cNvSpPr txBox="1"/>
          <p:nvPr/>
        </p:nvSpPr>
        <p:spPr>
          <a:xfrm>
            <a:off x="140152" y="341167"/>
            <a:ext cx="55899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/>
              <a:t>    </a:t>
            </a:r>
            <a:r>
              <a:rPr lang="en-US" altLang="ko-KR" sz="2800" b="1" dirty="0"/>
              <a:t>AGENDA – </a:t>
            </a:r>
            <a:r>
              <a:rPr lang="ko-KR" altLang="en-US" sz="2800" b="1" dirty="0" err="1"/>
              <a:t>기업돌보미</a:t>
            </a:r>
            <a:r>
              <a:rPr lang="ko-KR" altLang="en-US" sz="2800" b="1" dirty="0"/>
              <a:t> 서비스</a:t>
            </a:r>
          </a:p>
        </p:txBody>
      </p:sp>
    </p:spTree>
    <p:extLst>
      <p:ext uri="{BB962C8B-B14F-4D97-AF65-F5344CB8AC3E}">
        <p14:creationId xmlns:p14="http://schemas.microsoft.com/office/powerpoint/2010/main" val="29429153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25400">
              <a:lnSpc>
                <a:spcPts val="1115"/>
              </a:lnSpc>
            </a:pPr>
            <a:fld id="{81D60167-4931-47E6-BA6A-407CBD079E47}" type="slidenum">
              <a:rPr lang="en-US" altLang="ko-KR" spc="-5" smtClean="0"/>
              <a:pPr marL="25400">
                <a:lnSpc>
                  <a:spcPts val="1115"/>
                </a:lnSpc>
              </a:pPr>
              <a:t>8</a:t>
            </a:fld>
            <a:endParaRPr lang="en-US" altLang="ko-KR" spc="-5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98A0945-6FD8-4A4C-B6BB-66D01DC564E1}"/>
              </a:ext>
            </a:extLst>
          </p:cNvPr>
          <p:cNvCxnSpPr/>
          <p:nvPr/>
        </p:nvCxnSpPr>
        <p:spPr>
          <a:xfrm>
            <a:off x="140152" y="995708"/>
            <a:ext cx="11835213" cy="0"/>
          </a:xfrm>
          <a:prstGeom prst="line">
            <a:avLst/>
          </a:prstGeom>
          <a:ln w="38100">
            <a:solidFill>
              <a:srgbClr val="A08C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84AD6DA-DB83-442D-B826-944EA959A439}"/>
              </a:ext>
            </a:extLst>
          </p:cNvPr>
          <p:cNvSpPr txBox="1"/>
          <p:nvPr/>
        </p:nvSpPr>
        <p:spPr>
          <a:xfrm>
            <a:off x="222496" y="316139"/>
            <a:ext cx="1769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b="1" dirty="0"/>
              <a:t>AGENDA</a:t>
            </a:r>
            <a:endParaRPr lang="ko-KR" alt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71C5A1-B753-40A9-941E-AF7D526E95D3}"/>
              </a:ext>
            </a:extLst>
          </p:cNvPr>
          <p:cNvSpPr txBox="1"/>
          <p:nvPr/>
        </p:nvSpPr>
        <p:spPr>
          <a:xfrm>
            <a:off x="1660451" y="2102863"/>
            <a:ext cx="6950149" cy="16767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b="1" dirty="0" err="1">
                <a:solidFill>
                  <a:srgbClr val="A08C78"/>
                </a:solidFill>
              </a:rPr>
              <a:t>Chacter</a:t>
            </a:r>
            <a:r>
              <a:rPr lang="en-US" altLang="ko-KR" b="1" dirty="0">
                <a:solidFill>
                  <a:srgbClr val="A08C78"/>
                </a:solidFill>
              </a:rPr>
              <a:t> 1.</a:t>
            </a:r>
            <a:r>
              <a:rPr lang="en-US" altLang="ko-KR" b="1" dirty="0"/>
              <a:t>   (</a:t>
            </a:r>
            <a:r>
              <a:rPr lang="ko-KR" altLang="en-US" b="1" dirty="0" err="1"/>
              <a:t>기업돌보미</a:t>
            </a:r>
            <a:r>
              <a:rPr lang="ko-KR" altLang="en-US" b="1" dirty="0"/>
              <a:t> 서비스</a:t>
            </a:r>
            <a:r>
              <a:rPr lang="en-US" altLang="ko-KR" b="1" dirty="0"/>
              <a:t>)</a:t>
            </a:r>
          </a:p>
          <a:p>
            <a:pPr>
              <a:lnSpc>
                <a:spcPct val="200000"/>
              </a:lnSpc>
            </a:pPr>
            <a:r>
              <a:rPr lang="en-US" altLang="ko-KR" b="1" dirty="0"/>
              <a:t>	       </a:t>
            </a:r>
            <a:r>
              <a:rPr lang="ko-KR" altLang="en-US" b="1" dirty="0"/>
              <a:t>기업경영  규정 정비 및 지배구조 관리</a:t>
            </a:r>
            <a:endParaRPr lang="en-US" altLang="ko-KR" b="1" dirty="0"/>
          </a:p>
          <a:p>
            <a:pPr>
              <a:lnSpc>
                <a:spcPct val="200000"/>
              </a:lnSpc>
            </a:pP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32070393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F8C7556-03D6-4807-8FDD-7F0EDCFAA9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4315" y="1070432"/>
            <a:ext cx="5579034" cy="571493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4C12E49-42F1-4958-B17B-78AC2EA382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227" y="1054248"/>
            <a:ext cx="4004784" cy="571493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E20F217-55DD-449C-936D-AFE160A1D0DC}"/>
              </a:ext>
            </a:extLst>
          </p:cNvPr>
          <p:cNvSpPr txBox="1"/>
          <p:nvPr/>
        </p:nvSpPr>
        <p:spPr>
          <a:xfrm>
            <a:off x="2245755" y="395264"/>
            <a:ext cx="25396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법인의 성장 전략</a:t>
            </a:r>
            <a:endParaRPr lang="en-US" altLang="ko-KR" sz="1600" b="1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46D5B-43F9-4DD5-8931-3A13549870E1}" type="slidenum">
              <a:rPr lang="ko-KR" altLang="en-US" smtClean="0"/>
              <a:t>9</a:t>
            </a:fld>
            <a:endParaRPr lang="ko-KR" altLang="en-US"/>
          </a:p>
        </p:txBody>
      </p:sp>
      <p:cxnSp>
        <p:nvCxnSpPr>
          <p:cNvPr id="15" name="직선 연결선 16">
            <a:extLst>
              <a:ext uri="{FF2B5EF4-FFF2-40B4-BE49-F238E27FC236}">
                <a16:creationId xmlns:a16="http://schemas.microsoft.com/office/drawing/2014/main" id="{450C7105-A6B3-E14A-8203-54C093055C92}"/>
              </a:ext>
            </a:extLst>
          </p:cNvPr>
          <p:cNvCxnSpPr/>
          <p:nvPr/>
        </p:nvCxnSpPr>
        <p:spPr>
          <a:xfrm>
            <a:off x="178393" y="828486"/>
            <a:ext cx="11835213" cy="0"/>
          </a:xfrm>
          <a:prstGeom prst="line">
            <a:avLst/>
          </a:prstGeom>
          <a:ln w="38100">
            <a:solidFill>
              <a:srgbClr val="A08C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B35EE6E-9EA9-634C-A8C7-CEEE84F740DE}"/>
              </a:ext>
            </a:extLst>
          </p:cNvPr>
          <p:cNvSpPr txBox="1"/>
          <p:nvPr/>
        </p:nvSpPr>
        <p:spPr>
          <a:xfrm>
            <a:off x="238539" y="333708"/>
            <a:ext cx="24629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OUR WORKS</a:t>
            </a:r>
            <a:endParaRPr lang="ko-KR" altLang="en-US" sz="2000" b="1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454E150-9EF9-4E0D-AD43-2D2022CD1CEC}"/>
              </a:ext>
            </a:extLst>
          </p:cNvPr>
          <p:cNvSpPr/>
          <p:nvPr/>
        </p:nvSpPr>
        <p:spPr>
          <a:xfrm>
            <a:off x="5244918" y="4642054"/>
            <a:ext cx="1495965" cy="61375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454E150-9EF9-4E0D-AD43-2D2022CD1CEC}"/>
              </a:ext>
            </a:extLst>
          </p:cNvPr>
          <p:cNvSpPr/>
          <p:nvPr/>
        </p:nvSpPr>
        <p:spPr>
          <a:xfrm>
            <a:off x="1240134" y="3379304"/>
            <a:ext cx="1678750" cy="14709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454E150-9EF9-4E0D-AD43-2D2022CD1CEC}"/>
              </a:ext>
            </a:extLst>
          </p:cNvPr>
          <p:cNvSpPr/>
          <p:nvPr/>
        </p:nvSpPr>
        <p:spPr>
          <a:xfrm>
            <a:off x="2925311" y="3950342"/>
            <a:ext cx="1641246" cy="88400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454E150-9EF9-4E0D-AD43-2D2022CD1CEC}"/>
              </a:ext>
            </a:extLst>
          </p:cNvPr>
          <p:cNvSpPr/>
          <p:nvPr/>
        </p:nvSpPr>
        <p:spPr>
          <a:xfrm>
            <a:off x="5283969" y="3851665"/>
            <a:ext cx="1456914" cy="64082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454E150-9EF9-4E0D-AD43-2D2022CD1CEC}"/>
              </a:ext>
            </a:extLst>
          </p:cNvPr>
          <p:cNvSpPr/>
          <p:nvPr/>
        </p:nvSpPr>
        <p:spPr>
          <a:xfrm>
            <a:off x="2949699" y="5649984"/>
            <a:ext cx="1616857" cy="8144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9DFBC8F-A14C-1A28-928C-783919B9E40B}"/>
              </a:ext>
            </a:extLst>
          </p:cNvPr>
          <p:cNvSpPr/>
          <p:nvPr/>
        </p:nvSpPr>
        <p:spPr>
          <a:xfrm>
            <a:off x="6740883" y="3600445"/>
            <a:ext cx="1495965" cy="89204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73728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사용자 지정 15">
      <a:dk1>
        <a:srgbClr val="262626"/>
      </a:dk1>
      <a:lt1>
        <a:sysClr val="window" lastClr="FFFFFF"/>
      </a:lt1>
      <a:dk2>
        <a:srgbClr val="FFFFFF"/>
      </a:dk2>
      <a:lt2>
        <a:srgbClr val="262626"/>
      </a:lt2>
      <a:accent1>
        <a:srgbClr val="BEC2C6"/>
      </a:accent1>
      <a:accent2>
        <a:srgbClr val="9BA1A7"/>
      </a:accent2>
      <a:accent3>
        <a:srgbClr val="E2DEDB"/>
      </a:accent3>
      <a:accent4>
        <a:srgbClr val="D2CDCB"/>
      </a:accent4>
      <a:accent5>
        <a:srgbClr val="262626"/>
      </a:accent5>
      <a:accent6>
        <a:srgbClr val="FFFFFF"/>
      </a:accent6>
      <a:hlink>
        <a:srgbClr val="0563C1"/>
      </a:hlink>
      <a:folHlink>
        <a:srgbClr val="954F72"/>
      </a:folHlink>
    </a:clrScheme>
    <a:fontScheme name="사용자 지정 4">
      <a:majorFont>
        <a:latin typeface="Montserrat Medium"/>
        <a:ea typeface="맑은 고딕"/>
        <a:cs typeface=""/>
      </a:majorFont>
      <a:minorFont>
        <a:latin typeface="Calibri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76200">
          <a:solidFill>
            <a:schemeClr val="tx1">
              <a:lumMod val="75000"/>
              <a:lumOff val="25000"/>
            </a:schemeClr>
          </a:solidFill>
          <a:tailEnd type="arrow"/>
        </a:ln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31375</TotalTime>
  <Words>2130</Words>
  <Application>Microsoft Office PowerPoint</Application>
  <PresentationFormat>와이드스크린</PresentationFormat>
  <Paragraphs>493</Paragraphs>
  <Slides>49</Slides>
  <Notes>16</Notes>
  <HiddenSlides>0</HiddenSlides>
  <MMClips>0</MMClips>
  <ScaleCrop>false</ScaleCrop>
  <HeadingPairs>
    <vt:vector size="6" baseType="variant">
      <vt:variant>
        <vt:lpstr>사용한 글꼴</vt:lpstr>
      </vt:variant>
      <vt:variant>
        <vt:i4>17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49</vt:i4>
      </vt:variant>
    </vt:vector>
  </HeadingPairs>
  <TitlesOfParts>
    <vt:vector size="68" baseType="lpstr">
      <vt:lpstr>Wingdings</vt:lpstr>
      <vt:lpstr>KoPub돋움체 Medium</vt:lpstr>
      <vt:lpstr>12롯데마트행복Bold</vt:lpstr>
      <vt:lpstr>Montserrat Medium</vt:lpstr>
      <vt:lpstr>함초롬바탕</vt:lpstr>
      <vt:lpstr>나눔스퀘어 Bold</vt:lpstr>
      <vt:lpstr>NanumSquare Bold</vt:lpstr>
      <vt:lpstr>Helvetica</vt:lpstr>
      <vt:lpstr>맑은 고딕</vt:lpstr>
      <vt:lpstr>맑은 고딕</vt:lpstr>
      <vt:lpstr>Arial</vt:lpstr>
      <vt:lpstr>Yu Gothic UI</vt:lpstr>
      <vt:lpstr>Calibri</vt:lpstr>
      <vt:lpstr>KoPub돋움체 Bold</vt:lpstr>
      <vt:lpstr>Yu Gothic UI Semilight</vt:lpstr>
      <vt:lpstr>한양중고딕</vt:lpstr>
      <vt:lpstr>나눔고딕</vt:lpstr>
      <vt:lpstr>Office 테마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경영인 정기보험, 보험이 아니다.  전략이다 !!!</vt:lpstr>
      <vt:lpstr>PowerPoint 프레젠테이션</vt:lpstr>
    </vt:vector>
  </TitlesOfParts>
  <Manager>예스폼 디자인팀</Manager>
  <Company>(주)예스폼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예스폼 파워포인트</dc:title>
  <dc:subject>파워포인트 템플릿, 파워포인트 배경, PPT 템플릿, 프리젠테이션, 다이어그램, 차트</dc:subject>
  <dc:creator>YESFORM by SD.KIM</dc:creator>
  <cp:keywords>PPT, PPT Templates, Presentation, Diagram, Chart, Yesform, Google slides, Keynote, 예스폼, 배경PPT</cp:keywords>
  <dc:description>본 문서의 저작권은 예스폼(YESFORM)에 있으며 무단 복제 배포시 법적인 제재를 받을 수 있습니다.</dc:description>
  <cp:lastModifiedBy>이 화연</cp:lastModifiedBy>
  <cp:revision>355</cp:revision>
  <cp:lastPrinted>2022-08-31T03:13:48Z</cp:lastPrinted>
  <dcterms:created xsi:type="dcterms:W3CDTF">2020-05-07T04:22:11Z</dcterms:created>
  <dcterms:modified xsi:type="dcterms:W3CDTF">2022-12-11T10:16:33Z</dcterms:modified>
  <cp:category>http://powerpoint.yesform.com/</cp:category>
</cp:coreProperties>
</file>